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4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BA168-C6A5-4E3A-BFEE-04E1B32576D7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81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1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1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B5B06-E889-4D6E-96F1-82F290EEE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3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4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5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4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5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6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1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3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1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6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76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1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8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78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7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77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开头/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13773"/>
          <a:stretch>
            <a:fillRect/>
          </a:stretch>
        </p:blipFill>
        <p:spPr>
          <a:xfrm>
            <a:off x="-1" y="0"/>
            <a:ext cx="12232294" cy="6857998"/>
          </a:xfrm>
          <a:prstGeom prst="rect">
            <a:avLst/>
          </a:prstGeom>
        </p:spPr>
      </p:pic>
      <p:sp>
        <p:nvSpPr>
          <p:cNvPr id="1048753" name="矩形 6"/>
          <p:cNvSpPr/>
          <p:nvPr userDrawn="1"/>
        </p:nvSpPr>
        <p:spPr>
          <a:xfrm>
            <a:off x="-2" y="150608"/>
            <a:ext cx="12192000" cy="685799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1048754" name="任意多边形: 形状 7"/>
          <p:cNvSpPr/>
          <p:nvPr userDrawn="1"/>
        </p:nvSpPr>
        <p:spPr>
          <a:xfrm>
            <a:off x="-2" y="-1063134"/>
            <a:ext cx="12203590" cy="383502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097242" name="Picture 56"/>
          <p:cNvPicPr>
            <a:picLocks noChangeAspect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</a:blip>
          <a:srcRect b="27571"/>
          <a:stretch>
            <a:fillRect/>
          </a:stretch>
        </p:blipFill>
        <p:spPr>
          <a:xfrm>
            <a:off x="3644492" y="530884"/>
            <a:ext cx="4615467" cy="1392396"/>
          </a:xfrm>
          <a:prstGeom prst="rect">
            <a:avLst/>
          </a:prstGeom>
        </p:spPr>
      </p:pic>
      <p:sp>
        <p:nvSpPr>
          <p:cNvPr id="1048755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1236233" y="3395079"/>
            <a:ext cx="9552791" cy="5905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sz="3600" b="1" i="0" kern="1200" spc="140" baseline="0" dirty="0" smtClean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这里是你的论文标题</a:t>
            </a:r>
          </a:p>
        </p:txBody>
      </p:sp>
      <p:sp>
        <p:nvSpPr>
          <p:cNvPr id="104875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963391" y="4136237"/>
            <a:ext cx="10483750" cy="312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en" altLang="zh-CN" sz="1800" b="1" kern="1200" dirty="0">
                <a:solidFill>
                  <a:srgbClr val="3F70C4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" altLang="zh-CN" dirty="0"/>
              <a:t>Here is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English name of your thesis</a:t>
            </a:r>
            <a:r>
              <a:rPr kumimoji="1" lang="en" altLang="zh-CN" dirty="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6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8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78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1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92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9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79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7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98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9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00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0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80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76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80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08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09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1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81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5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7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7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77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F92-AEB5-4C1C-B93A-20809437FA3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1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9715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0" y="0"/>
            <a:ext cx="12208420" cy="6857999"/>
          </a:xfrm>
          <a:prstGeom prst="rect">
            <a:avLst/>
          </a:prstGeom>
        </p:spPr>
      </p:pic>
      <p:sp>
        <p:nvSpPr>
          <p:cNvPr id="1048588" name="副标题 2"/>
          <p:cNvSpPr txBox="1"/>
          <p:nvPr/>
        </p:nvSpPr>
        <p:spPr>
          <a:xfrm>
            <a:off x="0" y="365749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/>
              <a:t>小组成员：</a:t>
            </a:r>
            <a:r>
              <a:rPr lang="en-US" altLang="zh-CN" sz="1800" b="1"/>
              <a:t>2351510 </a:t>
            </a:r>
            <a:r>
              <a:rPr lang="zh-CN" altLang="en-US" sz="1800" b="1"/>
              <a:t>薛飞扬（组长） </a:t>
            </a:r>
            <a:endParaRPr lang="en-US" altLang="zh-CN" sz="1800" b="1"/>
          </a:p>
          <a:p>
            <a:pPr marL="0" indent="0">
              <a:buNone/>
            </a:pPr>
            <a:r>
              <a:rPr lang="en-US" altLang="zh-CN" sz="1800" b="1"/>
              <a:t>                    2353365</a:t>
            </a:r>
            <a:r>
              <a:rPr lang="zh-CN" altLang="en-US" sz="1800" b="1"/>
              <a:t> 冯泉睿</a:t>
            </a:r>
            <a:endParaRPr lang="en-US" altLang="zh-CN" sz="1800" b="1"/>
          </a:p>
          <a:p>
            <a:pPr marL="0" indent="0">
              <a:buNone/>
            </a:pPr>
            <a:r>
              <a:rPr lang="en-US" altLang="zh-CN" sz="1800" b="1"/>
              <a:t>                    2350757 </a:t>
            </a:r>
            <a:r>
              <a:rPr lang="zh-CN" altLang="en-US" sz="1800" b="1"/>
              <a:t>阮文涛</a:t>
            </a:r>
            <a:endParaRPr lang="en-US" altLang="zh-CN" sz="1800" b="1"/>
          </a:p>
          <a:p>
            <a:pPr marL="0" indent="0">
              <a:buNone/>
            </a:pPr>
            <a:r>
              <a:rPr lang="en-US" altLang="zh-CN" sz="1800" b="1"/>
              <a:t>                    2352875 </a:t>
            </a:r>
            <a:r>
              <a:rPr lang="zh-CN" altLang="en-US" sz="1800" b="1"/>
              <a:t>张国雄</a:t>
            </a:r>
            <a:endParaRPr lang="en-US" altLang="zh-CN" sz="1800" b="1"/>
          </a:p>
          <a:p>
            <a:pPr marL="0" indent="0">
              <a:buNone/>
            </a:pPr>
            <a:endParaRPr lang="en-US" altLang="zh-CN" sz="1800" b="1"/>
          </a:p>
          <a:p>
            <a:endParaRPr lang="zh-CN" altLang="en-US" sz="2000" dirty="0"/>
          </a:p>
        </p:txBody>
      </p:sp>
      <p:sp>
        <p:nvSpPr>
          <p:cNvPr id="1048589" name="文本框 6"/>
          <p:cNvSpPr txBox="1"/>
          <p:nvPr/>
        </p:nvSpPr>
        <p:spPr>
          <a:xfrm>
            <a:off x="394126" y="5099780"/>
            <a:ext cx="72326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Github</a:t>
            </a:r>
            <a:r>
              <a:rPr lang="en-US" altLang="zh-CN" b="1"/>
              <a:t>: https://github.com/YoumiaHina/StardewValley.git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 1"/>
          <p:cNvSpPr>
            <a:spLocks noGrp="1"/>
          </p:cNvSpPr>
          <p:nvPr>
            <p:ph type="title"/>
          </p:nvPr>
        </p:nvSpPr>
        <p:spPr>
          <a:xfrm>
            <a:off x="216454" y="-2389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</a:t>
            </a:r>
          </a:p>
        </p:txBody>
      </p:sp>
      <p:sp>
        <p:nvSpPr>
          <p:cNvPr id="1048624" name="矩形 3"/>
          <p:cNvSpPr/>
          <p:nvPr/>
        </p:nvSpPr>
        <p:spPr>
          <a:xfrm>
            <a:off x="0" y="610631"/>
            <a:ext cx="5979361" cy="668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22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8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8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grpSp>
        <p:nvGrpSpPr>
          <p:cNvPr id="65" name="组合 2"/>
          <p:cNvGrpSpPr/>
          <p:nvPr/>
        </p:nvGrpSpPr>
        <p:grpSpPr>
          <a:xfrm>
            <a:off x="734555" y="754061"/>
            <a:ext cx="9179466" cy="5953421"/>
            <a:chOff x="734555" y="754061"/>
            <a:chExt cx="9179466" cy="5953421"/>
          </a:xfrm>
        </p:grpSpPr>
        <p:grpSp>
          <p:nvGrpSpPr>
            <p:cNvPr id="66" name="组合 32"/>
            <p:cNvGrpSpPr/>
            <p:nvPr/>
          </p:nvGrpSpPr>
          <p:grpSpPr>
            <a:xfrm>
              <a:off x="2890785" y="754061"/>
              <a:ext cx="7010294" cy="2871404"/>
              <a:chOff x="6658971" y="1114399"/>
              <a:chExt cx="3968149" cy="3849526"/>
            </a:xfrm>
          </p:grpSpPr>
          <p:sp>
            <p:nvSpPr>
              <p:cNvPr id="1048625" name="矩形: 圆角 70"/>
              <p:cNvSpPr/>
              <p:nvPr/>
            </p:nvSpPr>
            <p:spPr>
              <a:xfrm>
                <a:off x="6658971" y="1824557"/>
                <a:ext cx="1108545" cy="59363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MapBase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26" name="矩形: 圆角 77"/>
              <p:cNvSpPr/>
              <p:nvPr/>
            </p:nvSpPr>
            <p:spPr>
              <a:xfrm>
                <a:off x="8659490" y="1114399"/>
                <a:ext cx="1967630" cy="52183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FarmMap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27" name="矩形: 圆角 78"/>
              <p:cNvSpPr/>
              <p:nvPr/>
            </p:nvSpPr>
            <p:spPr>
              <a:xfrm>
                <a:off x="8659490" y="1947111"/>
                <a:ext cx="1967630" cy="52183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RoomMap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28" name="矩形: 圆角 79"/>
              <p:cNvSpPr/>
              <p:nvPr/>
            </p:nvSpPr>
            <p:spPr>
              <a:xfrm>
                <a:off x="8659490" y="2793570"/>
                <a:ext cx="1967630" cy="52183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TownMap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36" name="连接符: 曲线 80"/>
              <p:cNvCxnSpPr>
                <a:cxnSpLocks/>
                <a:stCxn id="1048625" idx="3"/>
                <a:endCxn id="1048626" idx="1"/>
              </p:cNvCxnSpPr>
              <p:nvPr/>
            </p:nvCxnSpPr>
            <p:spPr>
              <a:xfrm flipV="1">
                <a:off x="7767516" y="1375316"/>
                <a:ext cx="891974" cy="74605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37" name="连接符: 曲线 81"/>
              <p:cNvCxnSpPr>
                <a:cxnSpLocks/>
                <a:stCxn id="1048625" idx="3"/>
                <a:endCxn id="1048627" idx="1"/>
              </p:cNvCxnSpPr>
              <p:nvPr/>
            </p:nvCxnSpPr>
            <p:spPr>
              <a:xfrm>
                <a:off x="7767516" y="2121376"/>
                <a:ext cx="891974" cy="86652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38" name="连接符: 曲线 82"/>
              <p:cNvCxnSpPr>
                <a:cxnSpLocks/>
                <a:stCxn id="1048625" idx="3"/>
                <a:endCxn id="1048628" idx="1"/>
              </p:cNvCxnSpPr>
              <p:nvPr/>
            </p:nvCxnSpPr>
            <p:spPr>
              <a:xfrm>
                <a:off x="7767516" y="2121376"/>
                <a:ext cx="891974" cy="933111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629" name="矩形: 圆角 83"/>
              <p:cNvSpPr/>
              <p:nvPr/>
            </p:nvSpPr>
            <p:spPr>
              <a:xfrm>
                <a:off x="8659490" y="3640028"/>
                <a:ext cx="1967630" cy="52183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BeachMap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39" name="连接符: 曲线 84"/>
              <p:cNvCxnSpPr>
                <a:cxnSpLocks/>
                <a:stCxn id="1048625" idx="3"/>
                <a:endCxn id="1048629" idx="1"/>
              </p:cNvCxnSpPr>
              <p:nvPr/>
            </p:nvCxnSpPr>
            <p:spPr>
              <a:xfrm>
                <a:off x="7767516" y="2121376"/>
                <a:ext cx="891974" cy="1779570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630" name="矩形: 圆角 85"/>
              <p:cNvSpPr/>
              <p:nvPr/>
            </p:nvSpPr>
            <p:spPr>
              <a:xfrm>
                <a:off x="8659490" y="4442092"/>
                <a:ext cx="1967630" cy="52183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MineMap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40" name="连接符: 曲线 86"/>
              <p:cNvCxnSpPr>
                <a:cxnSpLocks/>
                <a:stCxn id="1048625" idx="3"/>
                <a:endCxn id="1048630" idx="1"/>
              </p:cNvCxnSpPr>
              <p:nvPr/>
            </p:nvCxnSpPr>
            <p:spPr>
              <a:xfrm>
                <a:off x="7767516" y="2121376"/>
                <a:ext cx="891974" cy="258163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31"/>
            <p:cNvGrpSpPr/>
            <p:nvPr/>
          </p:nvGrpSpPr>
          <p:grpSpPr>
            <a:xfrm>
              <a:off x="2890786" y="3717686"/>
              <a:ext cx="7023235" cy="2989796"/>
              <a:chOff x="753978" y="3367398"/>
              <a:chExt cx="5224649" cy="3516601"/>
            </a:xfrm>
          </p:grpSpPr>
          <p:sp>
            <p:nvSpPr>
              <p:cNvPr id="1048631" name="矩形: 圆角 112"/>
              <p:cNvSpPr/>
              <p:nvPr/>
            </p:nvSpPr>
            <p:spPr>
              <a:xfrm>
                <a:off x="753978" y="4367341"/>
                <a:ext cx="1501033" cy="52183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IMapController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32" name="矩形: 圆角 113"/>
              <p:cNvSpPr/>
              <p:nvPr/>
            </p:nvSpPr>
            <p:spPr>
              <a:xfrm>
                <a:off x="3340808" y="3367398"/>
                <a:ext cx="2628192" cy="52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FarmMapController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33" name="矩形: 圆角 114"/>
              <p:cNvSpPr/>
              <p:nvPr/>
            </p:nvSpPr>
            <p:spPr>
              <a:xfrm>
                <a:off x="3340808" y="4131518"/>
                <a:ext cx="2628192" cy="52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RoomMapController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34" name="矩形: 圆角 115"/>
              <p:cNvSpPr/>
              <p:nvPr/>
            </p:nvSpPr>
            <p:spPr>
              <a:xfrm>
                <a:off x="3350436" y="4799368"/>
                <a:ext cx="2628191" cy="52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TownMapController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41" name="连接符: 曲线 116"/>
              <p:cNvCxnSpPr>
                <a:cxnSpLocks/>
                <a:stCxn id="1048631" idx="3"/>
                <a:endCxn id="1048632" idx="1"/>
              </p:cNvCxnSpPr>
              <p:nvPr/>
            </p:nvCxnSpPr>
            <p:spPr>
              <a:xfrm flipV="1">
                <a:off x="2255011" y="3628398"/>
                <a:ext cx="1085797" cy="999860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42" name="连接符: 曲线 117"/>
              <p:cNvCxnSpPr>
                <a:cxnSpLocks/>
                <a:stCxn id="1048631" idx="3"/>
                <a:endCxn id="1048633" idx="1"/>
              </p:cNvCxnSpPr>
              <p:nvPr/>
            </p:nvCxnSpPr>
            <p:spPr>
              <a:xfrm flipV="1">
                <a:off x="2255011" y="4392518"/>
                <a:ext cx="1085797" cy="235740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43" name="连接符: 曲线 118"/>
              <p:cNvCxnSpPr>
                <a:cxnSpLocks/>
                <a:stCxn id="1048631" idx="3"/>
                <a:endCxn id="1048634" idx="1"/>
              </p:cNvCxnSpPr>
              <p:nvPr/>
            </p:nvCxnSpPr>
            <p:spPr>
              <a:xfrm>
                <a:off x="2255011" y="4628258"/>
                <a:ext cx="1095425" cy="432109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635" name="矩形: 圆角 119"/>
              <p:cNvSpPr/>
              <p:nvPr/>
            </p:nvSpPr>
            <p:spPr>
              <a:xfrm>
                <a:off x="3340808" y="5582118"/>
                <a:ext cx="2628190" cy="52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BeachMapController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44" name="连接符: 曲线 120"/>
              <p:cNvCxnSpPr>
                <a:cxnSpLocks/>
                <a:stCxn id="1048631" idx="3"/>
                <a:endCxn id="1048635" idx="1"/>
              </p:cNvCxnSpPr>
              <p:nvPr/>
            </p:nvCxnSpPr>
            <p:spPr>
              <a:xfrm>
                <a:off x="2255011" y="4628258"/>
                <a:ext cx="1085797" cy="1214860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636" name="矩形: 圆角 121"/>
              <p:cNvSpPr/>
              <p:nvPr/>
            </p:nvSpPr>
            <p:spPr>
              <a:xfrm>
                <a:off x="3350438" y="6361999"/>
                <a:ext cx="2628189" cy="52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MineMapController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45" name="连接符: 曲线 122"/>
              <p:cNvCxnSpPr>
                <a:cxnSpLocks/>
                <a:stCxn id="1048631" idx="3"/>
                <a:endCxn id="1048636" idx="1"/>
              </p:cNvCxnSpPr>
              <p:nvPr/>
            </p:nvCxnSpPr>
            <p:spPr>
              <a:xfrm>
                <a:off x="2255011" y="4628258"/>
                <a:ext cx="1095427" cy="1994740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637" name="矩形: 圆角 38"/>
            <p:cNvSpPr/>
            <p:nvPr/>
          </p:nvSpPr>
          <p:spPr>
            <a:xfrm>
              <a:off x="734555" y="2807751"/>
              <a:ext cx="1052163" cy="564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46" name="连接符: 曲线 42"/>
            <p:cNvCxnSpPr>
              <a:cxnSpLocks/>
              <a:stCxn id="1048637" idx="3"/>
              <a:endCxn id="1048625" idx="1"/>
            </p:cNvCxnSpPr>
            <p:nvPr/>
          </p:nvCxnSpPr>
          <p:spPr>
            <a:xfrm flipV="1">
              <a:off x="1786718" y="1505176"/>
              <a:ext cx="1104067" cy="158460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7" name="连接符: 曲线 45"/>
            <p:cNvCxnSpPr>
              <a:cxnSpLocks/>
              <a:stCxn id="1048637" idx="3"/>
              <a:endCxn id="1048631" idx="1"/>
            </p:cNvCxnSpPr>
            <p:nvPr/>
          </p:nvCxnSpPr>
          <p:spPr>
            <a:xfrm>
              <a:off x="1786718" y="3089779"/>
              <a:ext cx="1104068" cy="1699884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标题 1"/>
          <p:cNvSpPr>
            <a:spLocks noGrp="1"/>
          </p:cNvSpPr>
          <p:nvPr>
            <p:ph type="title"/>
          </p:nvPr>
        </p:nvSpPr>
        <p:spPr>
          <a:xfrm>
            <a:off x="216454" y="-2389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</a:t>
            </a:r>
          </a:p>
        </p:txBody>
      </p:sp>
      <p:sp>
        <p:nvSpPr>
          <p:cNvPr id="1048642" name="矩形 3"/>
          <p:cNvSpPr/>
          <p:nvPr/>
        </p:nvSpPr>
        <p:spPr>
          <a:xfrm>
            <a:off x="0" y="634600"/>
            <a:ext cx="5979361" cy="668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8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9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grpSp>
        <p:nvGrpSpPr>
          <p:cNvPr id="72" name="组合 51"/>
          <p:cNvGrpSpPr/>
          <p:nvPr/>
        </p:nvGrpSpPr>
        <p:grpSpPr>
          <a:xfrm>
            <a:off x="590176" y="1077216"/>
            <a:ext cx="9223373" cy="5129340"/>
            <a:chOff x="734555" y="1245154"/>
            <a:chExt cx="9223373" cy="5129340"/>
          </a:xfrm>
        </p:grpSpPr>
        <p:grpSp>
          <p:nvGrpSpPr>
            <p:cNvPr id="73" name="组合 52"/>
            <p:cNvGrpSpPr/>
            <p:nvPr/>
          </p:nvGrpSpPr>
          <p:grpSpPr>
            <a:xfrm>
              <a:off x="2890787" y="1245154"/>
              <a:ext cx="7019915" cy="1808479"/>
              <a:chOff x="6658972" y="1772779"/>
              <a:chExt cx="3973595" cy="2424524"/>
            </a:xfrm>
          </p:grpSpPr>
          <p:sp>
            <p:nvSpPr>
              <p:cNvPr id="1048643" name="矩形: 圆角 68"/>
              <p:cNvSpPr/>
              <p:nvPr/>
            </p:nvSpPr>
            <p:spPr>
              <a:xfrm>
                <a:off x="6658972" y="2468944"/>
                <a:ext cx="1108545" cy="59363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HUD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44" name="矩形: 圆角 69"/>
              <p:cNvSpPr/>
              <p:nvPr/>
            </p:nvSpPr>
            <p:spPr>
              <a:xfrm>
                <a:off x="8659489" y="1772779"/>
                <a:ext cx="1967630" cy="52183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HUDUI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45" name="矩形: 圆角 71"/>
              <p:cNvSpPr/>
              <p:nvPr/>
            </p:nvSpPr>
            <p:spPr>
              <a:xfrm>
                <a:off x="8664937" y="2653255"/>
                <a:ext cx="1967630" cy="52183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E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HotbarUI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48" name="连接符: 曲线 73"/>
              <p:cNvCxnSpPr>
                <a:cxnSpLocks/>
                <a:stCxn id="1048643" idx="3"/>
                <a:endCxn id="1048644" idx="1"/>
              </p:cNvCxnSpPr>
              <p:nvPr/>
            </p:nvCxnSpPr>
            <p:spPr>
              <a:xfrm flipV="1">
                <a:off x="7767517" y="2033696"/>
                <a:ext cx="891972" cy="732066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49" name="连接符: 曲线 74"/>
              <p:cNvCxnSpPr>
                <a:cxnSpLocks/>
                <a:stCxn id="1048643" idx="3"/>
                <a:endCxn id="1048645" idx="1"/>
              </p:cNvCxnSpPr>
              <p:nvPr/>
            </p:nvCxnSpPr>
            <p:spPr>
              <a:xfrm>
                <a:off x="7767517" y="2765762"/>
                <a:ext cx="897420" cy="148410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646" name="矩形: 圆角 88"/>
              <p:cNvSpPr/>
              <p:nvPr/>
            </p:nvSpPr>
            <p:spPr>
              <a:xfrm>
                <a:off x="8659489" y="3675470"/>
                <a:ext cx="1967630" cy="52183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E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romptUI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50" name="连接符: 曲线 89"/>
              <p:cNvCxnSpPr>
                <a:cxnSpLocks/>
                <a:stCxn id="1048643" idx="3"/>
                <a:endCxn id="1048646" idx="1"/>
              </p:cNvCxnSpPr>
              <p:nvPr/>
            </p:nvCxnSpPr>
            <p:spPr>
              <a:xfrm>
                <a:off x="7767517" y="2765762"/>
                <a:ext cx="891972" cy="117062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53"/>
            <p:cNvGrpSpPr/>
            <p:nvPr/>
          </p:nvGrpSpPr>
          <p:grpSpPr>
            <a:xfrm>
              <a:off x="2890786" y="4123961"/>
              <a:ext cx="7067142" cy="2250533"/>
              <a:chOff x="753978" y="3845258"/>
              <a:chExt cx="5257312" cy="2647079"/>
            </a:xfrm>
          </p:grpSpPr>
          <p:sp>
            <p:nvSpPr>
              <p:cNvPr id="1048647" name="矩形: 圆角 57"/>
              <p:cNvSpPr/>
              <p:nvPr/>
            </p:nvSpPr>
            <p:spPr>
              <a:xfrm>
                <a:off x="753978" y="4367341"/>
                <a:ext cx="1456760" cy="52183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Panel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48" name="矩形: 圆角 58"/>
              <p:cNvSpPr/>
              <p:nvPr/>
            </p:nvSpPr>
            <p:spPr>
              <a:xfrm>
                <a:off x="3383098" y="3845258"/>
                <a:ext cx="2628192" cy="52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ChestPanelUI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49" name="矩形: 圆角 59"/>
              <p:cNvSpPr/>
              <p:nvPr/>
            </p:nvSpPr>
            <p:spPr>
              <a:xfrm>
                <a:off x="3383098" y="4569898"/>
                <a:ext cx="2628192" cy="52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E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CraftPanelUI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50" name="矩形: 圆角 60"/>
              <p:cNvSpPr/>
              <p:nvPr/>
            </p:nvSpPr>
            <p:spPr>
              <a:xfrm>
                <a:off x="3383099" y="5266653"/>
                <a:ext cx="2628191" cy="52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51" name="连接符: 曲线 61"/>
              <p:cNvCxnSpPr>
                <a:cxnSpLocks/>
                <a:stCxn id="1048647" idx="3"/>
                <a:endCxn id="1048648" idx="1"/>
              </p:cNvCxnSpPr>
              <p:nvPr/>
            </p:nvCxnSpPr>
            <p:spPr>
              <a:xfrm flipV="1">
                <a:off x="2210738" y="4106258"/>
                <a:ext cx="1172360" cy="522000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52" name="连接符: 曲线 62"/>
              <p:cNvCxnSpPr>
                <a:cxnSpLocks/>
                <a:stCxn id="1048647" idx="3"/>
                <a:endCxn id="1048649" idx="1"/>
              </p:cNvCxnSpPr>
              <p:nvPr/>
            </p:nvCxnSpPr>
            <p:spPr>
              <a:xfrm>
                <a:off x="2210738" y="4628258"/>
                <a:ext cx="1172360" cy="20263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53" name="连接符: 曲线 63"/>
              <p:cNvCxnSpPr>
                <a:cxnSpLocks/>
                <a:stCxn id="1048647" idx="3"/>
                <a:endCxn id="1048650" idx="1"/>
              </p:cNvCxnSpPr>
              <p:nvPr/>
            </p:nvCxnSpPr>
            <p:spPr>
              <a:xfrm>
                <a:off x="2210738" y="4628258"/>
                <a:ext cx="1172361" cy="899395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651" name="矩形: 圆角 64"/>
              <p:cNvSpPr/>
              <p:nvPr/>
            </p:nvSpPr>
            <p:spPr>
              <a:xfrm>
                <a:off x="3383100" y="5970337"/>
                <a:ext cx="2628190" cy="52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E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NpcSocialPanelUI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54" name="连接符: 曲线 65"/>
              <p:cNvCxnSpPr>
                <a:cxnSpLocks/>
                <a:stCxn id="1048647" idx="3"/>
                <a:endCxn id="1048651" idx="1"/>
              </p:cNvCxnSpPr>
              <p:nvPr/>
            </p:nvCxnSpPr>
            <p:spPr>
              <a:xfrm>
                <a:off x="2210738" y="4628258"/>
                <a:ext cx="1172361" cy="160307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652" name="矩形: 圆角 54"/>
            <p:cNvSpPr/>
            <p:nvPr/>
          </p:nvSpPr>
          <p:spPr>
            <a:xfrm>
              <a:off x="734555" y="2807751"/>
              <a:ext cx="1052163" cy="564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55" name="连接符: 曲线 55"/>
            <p:cNvCxnSpPr>
              <a:cxnSpLocks/>
              <a:stCxn id="1048652" idx="3"/>
              <a:endCxn id="1048643" idx="1"/>
            </p:cNvCxnSpPr>
            <p:nvPr/>
          </p:nvCxnSpPr>
          <p:spPr>
            <a:xfrm flipV="1">
              <a:off x="1786718" y="1985831"/>
              <a:ext cx="1104068" cy="110394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6" name="连接符: 曲线 56"/>
            <p:cNvCxnSpPr>
              <a:cxnSpLocks/>
              <a:stCxn id="1048652" idx="3"/>
              <a:endCxn id="1048647" idx="1"/>
            </p:cNvCxnSpPr>
            <p:nvPr/>
          </p:nvCxnSpPr>
          <p:spPr>
            <a:xfrm>
              <a:off x="1786718" y="3089779"/>
              <a:ext cx="1104068" cy="1699884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标题 1"/>
          <p:cNvSpPr>
            <a:spLocks noGrp="1"/>
          </p:cNvSpPr>
          <p:nvPr>
            <p:ph type="title"/>
          </p:nvPr>
        </p:nvSpPr>
        <p:spPr>
          <a:xfrm>
            <a:off x="216454" y="-23896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典型功能的设计</a:t>
            </a:r>
          </a:p>
        </p:txBody>
      </p:sp>
      <p:sp>
        <p:nvSpPr>
          <p:cNvPr id="1048657" name="矩形 3"/>
          <p:cNvSpPr/>
          <p:nvPr/>
        </p:nvSpPr>
        <p:spPr>
          <a:xfrm>
            <a:off x="0" y="634600"/>
            <a:ext cx="5979361" cy="668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22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9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9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grpSp>
        <p:nvGrpSpPr>
          <p:cNvPr id="79" name="组合 6"/>
          <p:cNvGrpSpPr/>
          <p:nvPr/>
        </p:nvGrpSpPr>
        <p:grpSpPr>
          <a:xfrm>
            <a:off x="102724" y="4508040"/>
            <a:ext cx="4475686" cy="1885452"/>
            <a:chOff x="5490802" y="1008363"/>
            <a:chExt cx="4475686" cy="1885452"/>
          </a:xfrm>
        </p:grpSpPr>
        <p:grpSp>
          <p:nvGrpSpPr>
            <p:cNvPr id="80" name="组合 52"/>
            <p:cNvGrpSpPr/>
            <p:nvPr/>
          </p:nvGrpSpPr>
          <p:grpSpPr>
            <a:xfrm>
              <a:off x="5490802" y="1008363"/>
              <a:ext cx="4466061" cy="1263677"/>
              <a:chOff x="6522249" y="1453644"/>
              <a:chExt cx="3486676" cy="1694139"/>
            </a:xfrm>
          </p:grpSpPr>
          <p:sp>
            <p:nvSpPr>
              <p:cNvPr id="1048658" name="矩形: 圆角 68"/>
              <p:cNvSpPr/>
              <p:nvPr/>
            </p:nvSpPr>
            <p:spPr>
              <a:xfrm>
                <a:off x="6522249" y="2415717"/>
                <a:ext cx="1340197" cy="73206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Animal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59" name="矩形: 圆角 69"/>
              <p:cNvSpPr/>
              <p:nvPr/>
            </p:nvSpPr>
            <p:spPr>
              <a:xfrm>
                <a:off x="7973550" y="1453644"/>
                <a:ext cx="1967630" cy="52183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E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AnimalSystem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60" name="矩形: 圆角 71"/>
              <p:cNvSpPr/>
              <p:nvPr/>
            </p:nvSpPr>
            <p:spPr>
              <a:xfrm>
                <a:off x="8041295" y="2534558"/>
                <a:ext cx="1967630" cy="52183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E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AnimalBas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57" name="连接符: 曲线 73"/>
              <p:cNvCxnSpPr>
                <a:cxnSpLocks/>
                <a:stCxn id="1048658" idx="3"/>
                <a:endCxn id="1048659" idx="1"/>
              </p:cNvCxnSpPr>
              <p:nvPr/>
            </p:nvCxnSpPr>
            <p:spPr>
              <a:xfrm flipV="1">
                <a:off x="7862446" y="1714561"/>
                <a:ext cx="111104" cy="106718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58" name="连接符: 曲线 74"/>
              <p:cNvCxnSpPr>
                <a:cxnSpLocks/>
                <a:stCxn id="1048658" idx="3"/>
                <a:endCxn id="1048660" idx="1"/>
              </p:cNvCxnSpPr>
              <p:nvPr/>
            </p:nvCxnSpPr>
            <p:spPr>
              <a:xfrm>
                <a:off x="7862446" y="2781750"/>
                <a:ext cx="178849" cy="1372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661" name="矩形: 圆角 2"/>
            <p:cNvSpPr/>
            <p:nvPr/>
          </p:nvSpPr>
          <p:spPr>
            <a:xfrm>
              <a:off x="7446164" y="2504574"/>
              <a:ext cx="2520324" cy="3892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Animal(.h)(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静态数据</a:t>
              </a:r>
              <a:r>
                <a:rPr lang="en-AE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59" name="连接符: 曲线 4"/>
            <p:cNvCxnSpPr>
              <a:cxnSpLocks/>
              <a:stCxn id="1048658" idx="3"/>
              <a:endCxn id="1048661" idx="1"/>
            </p:cNvCxnSpPr>
            <p:nvPr/>
          </p:nvCxnSpPr>
          <p:spPr>
            <a:xfrm>
              <a:off x="7207452" y="1999012"/>
              <a:ext cx="238712" cy="7001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13"/>
          <p:cNvGrpSpPr/>
          <p:nvPr/>
        </p:nvGrpSpPr>
        <p:grpSpPr>
          <a:xfrm>
            <a:off x="277851" y="1293720"/>
            <a:ext cx="4224768" cy="1430744"/>
            <a:chOff x="753978" y="3680712"/>
            <a:chExt cx="4334689" cy="1682844"/>
          </a:xfrm>
        </p:grpSpPr>
        <p:sp>
          <p:nvSpPr>
            <p:cNvPr id="1048662" name="矩形: 圆角 14"/>
            <p:cNvSpPr/>
            <p:nvPr/>
          </p:nvSpPr>
          <p:spPr>
            <a:xfrm>
              <a:off x="753978" y="4367341"/>
              <a:ext cx="1456760" cy="52183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Crop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63" name="矩形: 圆角 15"/>
            <p:cNvSpPr/>
            <p:nvPr/>
          </p:nvSpPr>
          <p:spPr>
            <a:xfrm>
              <a:off x="2412521" y="3680712"/>
              <a:ext cx="2628192" cy="5220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CropBase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（基类）</a:t>
              </a:r>
            </a:p>
          </p:txBody>
        </p:sp>
        <p:cxnSp>
          <p:nvCxnSpPr>
            <p:cNvPr id="3145760" name="连接符: 曲线 18"/>
            <p:cNvCxnSpPr>
              <a:cxnSpLocks/>
              <a:stCxn id="1048662" idx="3"/>
              <a:endCxn id="1048663" idx="1"/>
            </p:cNvCxnSpPr>
            <p:nvPr/>
          </p:nvCxnSpPr>
          <p:spPr>
            <a:xfrm flipV="1">
              <a:off x="2210738" y="3941712"/>
              <a:ext cx="201783" cy="68654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64" name="矩形: 圆角 21"/>
            <p:cNvSpPr/>
            <p:nvPr/>
          </p:nvSpPr>
          <p:spPr>
            <a:xfrm>
              <a:off x="2460477" y="4841555"/>
              <a:ext cx="2628190" cy="5220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CropSystem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（功能）</a:t>
              </a:r>
            </a:p>
          </p:txBody>
        </p:sp>
        <p:cxnSp>
          <p:nvCxnSpPr>
            <p:cNvPr id="3145761" name="连接符: 曲线 25"/>
            <p:cNvCxnSpPr>
              <a:cxnSpLocks/>
              <a:stCxn id="1048662" idx="3"/>
              <a:endCxn id="1048664" idx="1"/>
            </p:cNvCxnSpPr>
            <p:nvPr/>
          </p:nvCxnSpPr>
          <p:spPr>
            <a:xfrm>
              <a:off x="2210738" y="4628258"/>
              <a:ext cx="249739" cy="47429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5762" name="连接符: 曲线 33"/>
          <p:cNvCxnSpPr>
            <a:cxnSpLocks/>
            <a:stCxn id="1048661" idx="3"/>
            <a:endCxn id="1048665" idx="1"/>
          </p:cNvCxnSpPr>
          <p:nvPr/>
        </p:nvCxnSpPr>
        <p:spPr>
          <a:xfrm flipV="1">
            <a:off x="4578410" y="3733771"/>
            <a:ext cx="184219" cy="24651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5" name="矩形: 圆角 34"/>
          <p:cNvSpPr/>
          <p:nvPr/>
        </p:nvSpPr>
        <p:spPr>
          <a:xfrm>
            <a:off x="4762629" y="3473245"/>
            <a:ext cx="1068744" cy="5210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63" name="连接符: 曲线 38"/>
          <p:cNvCxnSpPr>
            <a:cxnSpLocks/>
            <a:stCxn id="1048663" idx="3"/>
            <a:endCxn id="1048665" idx="1"/>
          </p:cNvCxnSpPr>
          <p:nvPr/>
        </p:nvCxnSpPr>
        <p:spPr>
          <a:xfrm>
            <a:off x="4455881" y="1515621"/>
            <a:ext cx="306748" cy="22181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68">
            <a:extLst>
              <a:ext uri="{FF2B5EF4-FFF2-40B4-BE49-F238E27FC236}">
                <a16:creationId xmlns:a16="http://schemas.microsoft.com/office/drawing/2014/main" id="{345FFFBD-3FF1-7FF6-3EAA-C0C4E46DF519}"/>
              </a:ext>
            </a:extLst>
          </p:cNvPr>
          <p:cNvSpPr/>
          <p:nvPr/>
        </p:nvSpPr>
        <p:spPr>
          <a:xfrm>
            <a:off x="5367985" y="1872345"/>
            <a:ext cx="2422358" cy="9723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EnvironmentObstacleSystemBase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69">
            <a:extLst>
              <a:ext uri="{FF2B5EF4-FFF2-40B4-BE49-F238E27FC236}">
                <a16:creationId xmlns:a16="http://schemas.microsoft.com/office/drawing/2014/main" id="{143E806B-B042-2032-6E81-BEE898CB33FC}"/>
              </a:ext>
            </a:extLst>
          </p:cNvPr>
          <p:cNvSpPr/>
          <p:nvPr/>
        </p:nvSpPr>
        <p:spPr>
          <a:xfrm>
            <a:off x="8574735" y="1324794"/>
            <a:ext cx="1800000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Tree</a:t>
            </a:r>
            <a:r>
              <a:rPr lang="en-AE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71">
            <a:extLst>
              <a:ext uri="{FF2B5EF4-FFF2-40B4-BE49-F238E27FC236}">
                <a16:creationId xmlns:a16="http://schemas.microsoft.com/office/drawing/2014/main" id="{A2B2F959-9DA5-9413-4A42-3B5DECB37B2C}"/>
              </a:ext>
            </a:extLst>
          </p:cNvPr>
          <p:cNvSpPr/>
          <p:nvPr/>
        </p:nvSpPr>
        <p:spPr>
          <a:xfrm>
            <a:off x="8587435" y="2019092"/>
            <a:ext cx="1800000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RockSystem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连接符: 曲线 73">
            <a:extLst>
              <a:ext uri="{FF2B5EF4-FFF2-40B4-BE49-F238E27FC236}">
                <a16:creationId xmlns:a16="http://schemas.microsoft.com/office/drawing/2014/main" id="{B4C6A8D7-8BF9-8E03-5C62-68150F2F359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7790343" y="1540794"/>
            <a:ext cx="784392" cy="8177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74">
            <a:extLst>
              <a:ext uri="{FF2B5EF4-FFF2-40B4-BE49-F238E27FC236}">
                <a16:creationId xmlns:a16="http://schemas.microsoft.com/office/drawing/2014/main" id="{78FEDCCA-90AF-7FEA-CF4F-FD433150DB2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7790343" y="2235092"/>
            <a:ext cx="797092" cy="1234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88">
            <a:extLst>
              <a:ext uri="{FF2B5EF4-FFF2-40B4-BE49-F238E27FC236}">
                <a16:creationId xmlns:a16="http://schemas.microsoft.com/office/drawing/2014/main" id="{DA00FAE4-9367-5A57-D9E6-A234E1B9DB58}"/>
              </a:ext>
            </a:extLst>
          </p:cNvPr>
          <p:cNvSpPr/>
          <p:nvPr/>
        </p:nvSpPr>
        <p:spPr>
          <a:xfrm>
            <a:off x="8574735" y="2759688"/>
            <a:ext cx="1800000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WeedSystem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连接符: 曲线 89">
            <a:extLst>
              <a:ext uri="{FF2B5EF4-FFF2-40B4-BE49-F238E27FC236}">
                <a16:creationId xmlns:a16="http://schemas.microsoft.com/office/drawing/2014/main" id="{85CA87D0-6E09-5E1C-7453-4CFB6CAEDC25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7790343" y="2358496"/>
            <a:ext cx="784392" cy="6171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57">
            <a:extLst>
              <a:ext uri="{FF2B5EF4-FFF2-40B4-BE49-F238E27FC236}">
                <a16:creationId xmlns:a16="http://schemas.microsoft.com/office/drawing/2014/main" id="{95273A20-883F-AA30-D91F-568AC1EDD24E}"/>
              </a:ext>
            </a:extLst>
          </p:cNvPr>
          <p:cNvSpPr/>
          <p:nvPr/>
        </p:nvSpPr>
        <p:spPr>
          <a:xfrm>
            <a:off x="5367984" y="4675747"/>
            <a:ext cx="2422357" cy="7645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EnvironmentObstacleBase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圆角 59">
            <a:extLst>
              <a:ext uri="{FF2B5EF4-FFF2-40B4-BE49-F238E27FC236}">
                <a16:creationId xmlns:a16="http://schemas.microsoft.com/office/drawing/2014/main" id="{6D5B8E6A-CFA3-178A-1DBA-967EE5DAEE71}"/>
              </a:ext>
            </a:extLst>
          </p:cNvPr>
          <p:cNvSpPr/>
          <p:nvPr/>
        </p:nvSpPr>
        <p:spPr>
          <a:xfrm>
            <a:off x="8562555" y="4897281"/>
            <a:ext cx="1800000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连接符: 曲线 61">
            <a:extLst>
              <a:ext uri="{FF2B5EF4-FFF2-40B4-BE49-F238E27FC236}">
                <a16:creationId xmlns:a16="http://schemas.microsoft.com/office/drawing/2014/main" id="{71B0609A-0DF1-F28A-A99E-6108B2F6A777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 flipV="1">
            <a:off x="7790341" y="4440641"/>
            <a:ext cx="772214" cy="6174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曲线 62">
            <a:extLst>
              <a:ext uri="{FF2B5EF4-FFF2-40B4-BE49-F238E27FC236}">
                <a16:creationId xmlns:a16="http://schemas.microsoft.com/office/drawing/2014/main" id="{3C2456FA-A7A1-C322-0CA0-B135E5AB893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7790341" y="5058043"/>
            <a:ext cx="772214" cy="552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64">
            <a:extLst>
              <a:ext uri="{FF2B5EF4-FFF2-40B4-BE49-F238E27FC236}">
                <a16:creationId xmlns:a16="http://schemas.microsoft.com/office/drawing/2014/main" id="{F91E61CE-5CC5-8A92-C1E4-D2993DA869CC}"/>
              </a:ext>
            </a:extLst>
          </p:cNvPr>
          <p:cNvSpPr/>
          <p:nvPr/>
        </p:nvSpPr>
        <p:spPr>
          <a:xfrm>
            <a:off x="8574735" y="5662431"/>
            <a:ext cx="1800000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Weed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连接符: 曲线 65">
            <a:extLst>
              <a:ext uri="{FF2B5EF4-FFF2-40B4-BE49-F238E27FC236}">
                <a16:creationId xmlns:a16="http://schemas.microsoft.com/office/drawing/2014/main" id="{3EF034B0-094C-20E7-4A64-AC29DB80102F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7790341" y="5058043"/>
            <a:ext cx="784394" cy="8203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曲线 30">
            <a:extLst>
              <a:ext uri="{FF2B5EF4-FFF2-40B4-BE49-F238E27FC236}">
                <a16:creationId xmlns:a16="http://schemas.microsoft.com/office/drawing/2014/main" id="{E3007281-B494-A4B0-477D-95B702FA6214}"/>
              </a:ext>
            </a:extLst>
          </p:cNvPr>
          <p:cNvCxnSpPr>
            <a:cxnSpLocks/>
            <a:stCxn id="28" idx="3"/>
            <a:endCxn id="14" idx="3"/>
          </p:cNvCxnSpPr>
          <p:nvPr/>
        </p:nvCxnSpPr>
        <p:spPr>
          <a:xfrm flipV="1">
            <a:off x="10362555" y="1540794"/>
            <a:ext cx="12180" cy="2899847"/>
          </a:xfrm>
          <a:prstGeom prst="curvedConnector3">
            <a:avLst>
              <a:gd name="adj1" fmla="val 19768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35">
            <a:extLst>
              <a:ext uri="{FF2B5EF4-FFF2-40B4-BE49-F238E27FC236}">
                <a16:creationId xmlns:a16="http://schemas.microsoft.com/office/drawing/2014/main" id="{FECD7958-CC95-7626-6F48-A8191E0080D4}"/>
              </a:ext>
            </a:extLst>
          </p:cNvPr>
          <p:cNvSpPr/>
          <p:nvPr/>
        </p:nvSpPr>
        <p:spPr>
          <a:xfrm>
            <a:off x="8562555" y="4224641"/>
            <a:ext cx="1800000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Tree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连接符: 曲线 40">
            <a:extLst>
              <a:ext uri="{FF2B5EF4-FFF2-40B4-BE49-F238E27FC236}">
                <a16:creationId xmlns:a16="http://schemas.microsoft.com/office/drawing/2014/main" id="{54FB2EF7-704D-DBB7-7164-BD23AFA774A4}"/>
              </a:ext>
            </a:extLst>
          </p:cNvPr>
          <p:cNvCxnSpPr>
            <a:cxnSpLocks/>
            <a:stCxn id="21" idx="3"/>
            <a:endCxn id="15" idx="3"/>
          </p:cNvCxnSpPr>
          <p:nvPr/>
        </p:nvCxnSpPr>
        <p:spPr>
          <a:xfrm flipV="1">
            <a:off x="10362555" y="2235092"/>
            <a:ext cx="24880" cy="2878189"/>
          </a:xfrm>
          <a:prstGeom prst="curvedConnector3">
            <a:avLst>
              <a:gd name="adj1" fmla="val 10188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曲线 41">
            <a:extLst>
              <a:ext uri="{FF2B5EF4-FFF2-40B4-BE49-F238E27FC236}">
                <a16:creationId xmlns:a16="http://schemas.microsoft.com/office/drawing/2014/main" id="{F241B8E6-A8C3-139C-1774-347578290A86}"/>
              </a:ext>
            </a:extLst>
          </p:cNvPr>
          <p:cNvCxnSpPr>
            <a:cxnSpLocks/>
            <a:stCxn id="24" idx="3"/>
            <a:endCxn id="18" idx="3"/>
          </p:cNvCxnSpPr>
          <p:nvPr/>
        </p:nvCxnSpPr>
        <p:spPr>
          <a:xfrm flipV="1">
            <a:off x="10374735" y="2975688"/>
            <a:ext cx="12700" cy="29027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标题 1"/>
          <p:cNvSpPr>
            <a:spLocks noGrp="1"/>
          </p:cNvSpPr>
          <p:nvPr>
            <p:ph type="title"/>
          </p:nvPr>
        </p:nvSpPr>
        <p:spPr>
          <a:xfrm>
            <a:off x="216454" y="-23896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基类派生的设计</a:t>
            </a:r>
          </a:p>
        </p:txBody>
      </p:sp>
      <p:sp>
        <p:nvSpPr>
          <p:cNvPr id="1048670" name="矩形 3"/>
          <p:cNvSpPr/>
          <p:nvPr/>
        </p:nvSpPr>
        <p:spPr>
          <a:xfrm>
            <a:off x="0" y="634600"/>
            <a:ext cx="5979361" cy="668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22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9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9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grpSp>
        <p:nvGrpSpPr>
          <p:cNvPr id="86" name="组合 7"/>
          <p:cNvGrpSpPr/>
          <p:nvPr/>
        </p:nvGrpSpPr>
        <p:grpSpPr>
          <a:xfrm>
            <a:off x="5771804" y="1238999"/>
            <a:ext cx="5123994" cy="5129339"/>
            <a:chOff x="2746407" y="1077217"/>
            <a:chExt cx="7067142" cy="5129339"/>
          </a:xfrm>
        </p:grpSpPr>
        <p:grpSp>
          <p:nvGrpSpPr>
            <p:cNvPr id="87" name="组合 51"/>
            <p:cNvGrpSpPr/>
            <p:nvPr/>
          </p:nvGrpSpPr>
          <p:grpSpPr>
            <a:xfrm>
              <a:off x="2746407" y="1077217"/>
              <a:ext cx="7067142" cy="5129339"/>
              <a:chOff x="2890786" y="1245155"/>
              <a:chExt cx="7067142" cy="5129339"/>
            </a:xfrm>
          </p:grpSpPr>
          <p:grpSp>
            <p:nvGrpSpPr>
              <p:cNvPr id="88" name="组合 52"/>
              <p:cNvGrpSpPr/>
              <p:nvPr/>
            </p:nvGrpSpPr>
            <p:grpSpPr>
              <a:xfrm>
                <a:off x="2890787" y="1245155"/>
                <a:ext cx="7019915" cy="1065334"/>
                <a:chOff x="6658972" y="1772779"/>
                <a:chExt cx="3973595" cy="1428231"/>
              </a:xfrm>
            </p:grpSpPr>
            <p:sp>
              <p:nvSpPr>
                <p:cNvPr id="1048671" name="矩形: 圆角 68"/>
                <p:cNvSpPr/>
                <p:nvPr/>
              </p:nvSpPr>
              <p:spPr>
                <a:xfrm>
                  <a:off x="6658972" y="2468944"/>
                  <a:ext cx="1340197" cy="732066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AnimalBase</a:t>
                  </a:r>
                  <a:endPara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8672" name="矩形: 圆角 69"/>
                <p:cNvSpPr/>
                <p:nvPr/>
              </p:nvSpPr>
              <p:spPr>
                <a:xfrm>
                  <a:off x="8659489" y="1772779"/>
                  <a:ext cx="1967630" cy="521833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E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Chicken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8673" name="矩形: 圆角 71"/>
                <p:cNvSpPr/>
                <p:nvPr/>
              </p:nvSpPr>
              <p:spPr>
                <a:xfrm>
                  <a:off x="8664937" y="2653255"/>
                  <a:ext cx="1967630" cy="521833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E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Cow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145764" name="连接符: 曲线 73"/>
                <p:cNvCxnSpPr>
                  <a:cxnSpLocks/>
                  <a:stCxn id="1048671" idx="3"/>
                  <a:endCxn id="1048672" idx="1"/>
                </p:cNvCxnSpPr>
                <p:nvPr/>
              </p:nvCxnSpPr>
              <p:spPr>
                <a:xfrm flipV="1">
                  <a:off x="7999169" y="2033696"/>
                  <a:ext cx="660320" cy="801281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5765" name="连接符: 曲线 74"/>
                <p:cNvCxnSpPr>
                  <a:cxnSpLocks/>
                  <a:stCxn id="1048671" idx="3"/>
                  <a:endCxn id="1048673" idx="1"/>
                </p:cNvCxnSpPr>
                <p:nvPr/>
              </p:nvCxnSpPr>
              <p:spPr>
                <a:xfrm>
                  <a:off x="7999169" y="2834977"/>
                  <a:ext cx="665768" cy="79194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组合 53"/>
              <p:cNvGrpSpPr/>
              <p:nvPr/>
            </p:nvGrpSpPr>
            <p:grpSpPr>
              <a:xfrm>
                <a:off x="2890786" y="4123961"/>
                <a:ext cx="7067142" cy="2250533"/>
                <a:chOff x="753978" y="3845258"/>
                <a:chExt cx="5257312" cy="2647079"/>
              </a:xfrm>
            </p:grpSpPr>
            <p:sp>
              <p:nvSpPr>
                <p:cNvPr id="1048674" name="矩形: 圆角 57"/>
                <p:cNvSpPr/>
                <p:nvPr/>
              </p:nvSpPr>
              <p:spPr>
                <a:xfrm>
                  <a:off x="753978" y="4263467"/>
                  <a:ext cx="1869948" cy="61286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E" altLang="zh-CN" b="1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SkillTreeBase</a:t>
                  </a:r>
                  <a:endPara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8675" name="矩形: 圆角 58"/>
                <p:cNvSpPr/>
                <p:nvPr/>
              </p:nvSpPr>
              <p:spPr>
                <a:xfrm>
                  <a:off x="3383098" y="3845258"/>
                  <a:ext cx="2628192" cy="52200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Combat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8676" name="矩形: 圆角 59"/>
                <p:cNvSpPr/>
                <p:nvPr/>
              </p:nvSpPr>
              <p:spPr>
                <a:xfrm>
                  <a:off x="3383098" y="4569898"/>
                  <a:ext cx="2628192" cy="52200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E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Farming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8677" name="矩形: 圆角 60"/>
                <p:cNvSpPr/>
                <p:nvPr/>
              </p:nvSpPr>
              <p:spPr>
                <a:xfrm>
                  <a:off x="3383099" y="5266653"/>
                  <a:ext cx="2628191" cy="52200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145766" name="连接符: 曲线 61"/>
                <p:cNvCxnSpPr>
                  <a:cxnSpLocks/>
                  <a:stCxn id="1048674" idx="3"/>
                  <a:endCxn id="1048675" idx="1"/>
                </p:cNvCxnSpPr>
                <p:nvPr/>
              </p:nvCxnSpPr>
              <p:spPr>
                <a:xfrm flipV="1">
                  <a:off x="2623926" y="4106258"/>
                  <a:ext cx="759172" cy="463640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5767" name="连接符: 曲线 62"/>
                <p:cNvCxnSpPr>
                  <a:cxnSpLocks/>
                  <a:stCxn id="1048674" idx="3"/>
                  <a:endCxn id="1048676" idx="1"/>
                </p:cNvCxnSpPr>
                <p:nvPr/>
              </p:nvCxnSpPr>
              <p:spPr>
                <a:xfrm>
                  <a:off x="2623926" y="4569898"/>
                  <a:ext cx="759172" cy="261000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5768" name="连接符: 曲线 63"/>
                <p:cNvCxnSpPr>
                  <a:cxnSpLocks/>
                  <a:stCxn id="1048674" idx="3"/>
                  <a:endCxn id="1048677" idx="1"/>
                </p:cNvCxnSpPr>
                <p:nvPr/>
              </p:nvCxnSpPr>
              <p:spPr>
                <a:xfrm>
                  <a:off x="2623926" y="4569898"/>
                  <a:ext cx="759173" cy="957756"/>
                </a:xfrm>
                <a:prstGeom prst="curved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8678" name="矩形: 圆角 64"/>
                <p:cNvSpPr/>
                <p:nvPr/>
              </p:nvSpPr>
              <p:spPr>
                <a:xfrm>
                  <a:off x="3383100" y="5970337"/>
                  <a:ext cx="2628190" cy="52200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E" altLang="zh-CN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Mining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145769" name="连接符: 曲线 65"/>
                <p:cNvCxnSpPr>
                  <a:cxnSpLocks/>
                  <a:stCxn id="1048674" idx="3"/>
                  <a:endCxn id="1048678" idx="1"/>
                </p:cNvCxnSpPr>
                <p:nvPr/>
              </p:nvCxnSpPr>
              <p:spPr>
                <a:xfrm>
                  <a:off x="2623926" y="4569898"/>
                  <a:ext cx="759174" cy="1661439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8679" name="矩形: 圆角 2"/>
            <p:cNvSpPr/>
            <p:nvPr/>
          </p:nvSpPr>
          <p:spPr>
            <a:xfrm>
              <a:off x="6280601" y="2470141"/>
              <a:ext cx="3476095" cy="3892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Sheep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70" name="连接符: 曲线 4"/>
            <p:cNvCxnSpPr>
              <a:cxnSpLocks/>
              <a:stCxn id="1048671" idx="3"/>
              <a:endCxn id="1048679" idx="1"/>
            </p:cNvCxnSpPr>
            <p:nvPr/>
          </p:nvCxnSpPr>
          <p:spPr>
            <a:xfrm>
              <a:off x="5114055" y="1869523"/>
              <a:ext cx="1166546" cy="79523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"/>
          <p:cNvGrpSpPr/>
          <p:nvPr/>
        </p:nvGrpSpPr>
        <p:grpSpPr>
          <a:xfrm>
            <a:off x="312675" y="1238998"/>
            <a:ext cx="5123994" cy="5129340"/>
            <a:chOff x="2746407" y="1077216"/>
            <a:chExt cx="7067142" cy="5129340"/>
          </a:xfrm>
        </p:grpSpPr>
        <p:grpSp>
          <p:nvGrpSpPr>
            <p:cNvPr id="91" name="组合 9"/>
            <p:cNvGrpSpPr/>
            <p:nvPr/>
          </p:nvGrpSpPr>
          <p:grpSpPr>
            <a:xfrm>
              <a:off x="2746407" y="1077216"/>
              <a:ext cx="7067142" cy="5129340"/>
              <a:chOff x="2890786" y="1245154"/>
              <a:chExt cx="7067142" cy="5129340"/>
            </a:xfrm>
          </p:grpSpPr>
          <p:grpSp>
            <p:nvGrpSpPr>
              <p:cNvPr id="92" name="组合 12"/>
              <p:cNvGrpSpPr/>
              <p:nvPr/>
            </p:nvGrpSpPr>
            <p:grpSpPr>
              <a:xfrm>
                <a:off x="2890787" y="1245154"/>
                <a:ext cx="7019915" cy="1808479"/>
                <a:chOff x="6658972" y="1772779"/>
                <a:chExt cx="3973595" cy="2424524"/>
              </a:xfrm>
            </p:grpSpPr>
            <p:sp>
              <p:nvSpPr>
                <p:cNvPr id="1048680" name="矩形: 圆角 26"/>
                <p:cNvSpPr/>
                <p:nvPr/>
              </p:nvSpPr>
              <p:spPr>
                <a:xfrm>
                  <a:off x="6658972" y="2468944"/>
                  <a:ext cx="1108545" cy="593637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ToolBase</a:t>
                  </a:r>
                  <a:endPara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8681" name="矩形: 圆角 27"/>
                <p:cNvSpPr/>
                <p:nvPr/>
              </p:nvSpPr>
              <p:spPr>
                <a:xfrm>
                  <a:off x="8659489" y="1772779"/>
                  <a:ext cx="1967630" cy="521833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Hoe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8682" name="矩形: 圆角 28"/>
                <p:cNvSpPr/>
                <p:nvPr/>
              </p:nvSpPr>
              <p:spPr>
                <a:xfrm>
                  <a:off x="8664937" y="2653255"/>
                  <a:ext cx="1967630" cy="521833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E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Axe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145771" name="连接符: 曲线 29"/>
                <p:cNvCxnSpPr>
                  <a:cxnSpLocks/>
                  <a:stCxn id="1048680" idx="3"/>
                  <a:endCxn id="1048681" idx="1"/>
                </p:cNvCxnSpPr>
                <p:nvPr/>
              </p:nvCxnSpPr>
              <p:spPr>
                <a:xfrm flipV="1">
                  <a:off x="7767517" y="2033696"/>
                  <a:ext cx="891972" cy="732066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5772" name="连接符: 曲线 30"/>
                <p:cNvCxnSpPr>
                  <a:cxnSpLocks/>
                  <a:stCxn id="1048680" idx="3"/>
                  <a:endCxn id="1048682" idx="1"/>
                </p:cNvCxnSpPr>
                <p:nvPr/>
              </p:nvCxnSpPr>
              <p:spPr>
                <a:xfrm>
                  <a:off x="7767517" y="2765762"/>
                  <a:ext cx="897420" cy="148410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8683" name="矩形: 圆角 31"/>
                <p:cNvSpPr/>
                <p:nvPr/>
              </p:nvSpPr>
              <p:spPr>
                <a:xfrm>
                  <a:off x="8659489" y="3675470"/>
                  <a:ext cx="1967630" cy="521833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E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145773" name="连接符: 曲线 32"/>
                <p:cNvCxnSpPr>
                  <a:cxnSpLocks/>
                  <a:stCxn id="1048680" idx="3"/>
                  <a:endCxn id="1048683" idx="1"/>
                </p:cNvCxnSpPr>
                <p:nvPr/>
              </p:nvCxnSpPr>
              <p:spPr>
                <a:xfrm>
                  <a:off x="7767517" y="2765762"/>
                  <a:ext cx="891972" cy="1170625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组合 13"/>
              <p:cNvGrpSpPr/>
              <p:nvPr/>
            </p:nvGrpSpPr>
            <p:grpSpPr>
              <a:xfrm>
                <a:off x="2890786" y="4123961"/>
                <a:ext cx="7067142" cy="2250533"/>
                <a:chOff x="753978" y="3845258"/>
                <a:chExt cx="5257312" cy="2647079"/>
              </a:xfrm>
            </p:grpSpPr>
            <p:sp>
              <p:nvSpPr>
                <p:cNvPr id="1048684" name="矩形: 圆角 14"/>
                <p:cNvSpPr/>
                <p:nvPr/>
              </p:nvSpPr>
              <p:spPr>
                <a:xfrm>
                  <a:off x="753978" y="4367341"/>
                  <a:ext cx="1456760" cy="521834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E" altLang="zh-CN" b="1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CropBase</a:t>
                  </a:r>
                  <a:endPara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8685" name="矩形: 圆角 15"/>
                <p:cNvSpPr/>
                <p:nvPr/>
              </p:nvSpPr>
              <p:spPr>
                <a:xfrm>
                  <a:off x="3383098" y="3845258"/>
                  <a:ext cx="2628192" cy="52200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E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arsnip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8686" name="矩形: 圆角 16"/>
                <p:cNvSpPr/>
                <p:nvPr/>
              </p:nvSpPr>
              <p:spPr>
                <a:xfrm>
                  <a:off x="3383098" y="4569898"/>
                  <a:ext cx="2628192" cy="52200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E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Strawberry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8687" name="矩形: 圆角 17"/>
                <p:cNvSpPr/>
                <p:nvPr/>
              </p:nvSpPr>
              <p:spPr>
                <a:xfrm>
                  <a:off x="3383099" y="5266653"/>
                  <a:ext cx="2628191" cy="52200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145774" name="连接符: 曲线 18"/>
                <p:cNvCxnSpPr>
                  <a:cxnSpLocks/>
                  <a:stCxn id="1048684" idx="3"/>
                  <a:endCxn id="1048685" idx="1"/>
                </p:cNvCxnSpPr>
                <p:nvPr/>
              </p:nvCxnSpPr>
              <p:spPr>
                <a:xfrm flipV="1">
                  <a:off x="2210738" y="4106258"/>
                  <a:ext cx="1172360" cy="522000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5775" name="连接符: 曲线 19"/>
                <p:cNvCxnSpPr>
                  <a:cxnSpLocks/>
                  <a:stCxn id="1048684" idx="3"/>
                  <a:endCxn id="1048686" idx="1"/>
                </p:cNvCxnSpPr>
                <p:nvPr/>
              </p:nvCxnSpPr>
              <p:spPr>
                <a:xfrm>
                  <a:off x="2210738" y="4628258"/>
                  <a:ext cx="1172360" cy="202639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5776" name="连接符: 曲线 20"/>
                <p:cNvCxnSpPr>
                  <a:cxnSpLocks/>
                  <a:stCxn id="1048684" idx="3"/>
                  <a:endCxn id="1048687" idx="1"/>
                </p:cNvCxnSpPr>
                <p:nvPr/>
              </p:nvCxnSpPr>
              <p:spPr>
                <a:xfrm>
                  <a:off x="2210738" y="4628258"/>
                  <a:ext cx="1172361" cy="899395"/>
                </a:xfrm>
                <a:prstGeom prst="curved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8688" name="矩形: 圆角 21"/>
                <p:cNvSpPr/>
                <p:nvPr/>
              </p:nvSpPr>
              <p:spPr>
                <a:xfrm>
                  <a:off x="3383100" y="5970337"/>
                  <a:ext cx="2628190" cy="52200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E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Blueberry</a:t>
                  </a:r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145777" name="连接符: 曲线 25"/>
                <p:cNvCxnSpPr>
                  <a:cxnSpLocks/>
                  <a:stCxn id="1048684" idx="3"/>
                  <a:endCxn id="1048688" idx="1"/>
                </p:cNvCxnSpPr>
                <p:nvPr/>
              </p:nvCxnSpPr>
              <p:spPr>
                <a:xfrm>
                  <a:off x="2210738" y="4628258"/>
                  <a:ext cx="1172361" cy="1603078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8689" name="矩形: 圆角 10"/>
            <p:cNvSpPr/>
            <p:nvPr/>
          </p:nvSpPr>
          <p:spPr>
            <a:xfrm>
              <a:off x="6309027" y="3143532"/>
              <a:ext cx="3476095" cy="3892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Sword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78" name="连接符: 曲线 11"/>
            <p:cNvCxnSpPr>
              <a:cxnSpLocks/>
              <a:stCxn id="1048680" idx="3"/>
              <a:endCxn id="1048689" idx="1"/>
            </p:cNvCxnSpPr>
            <p:nvPr/>
          </p:nvCxnSpPr>
          <p:spPr>
            <a:xfrm>
              <a:off x="4704809" y="1817893"/>
              <a:ext cx="1604218" cy="152026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标题 1"/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核心功能</a:t>
            </a:r>
          </a:p>
        </p:txBody>
      </p:sp>
      <p:sp>
        <p:nvSpPr>
          <p:cNvPr id="1048708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97" name="图片 16" descr="图示, 日程表  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10" y="358581"/>
            <a:ext cx="7232698" cy="6327102"/>
          </a:xfrm>
          <a:prstGeom prst="rect">
            <a:avLst/>
          </a:prstGeom>
        </p:spPr>
      </p:pic>
      <p:grpSp>
        <p:nvGrpSpPr>
          <p:cNvPr id="101" name="组合 17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9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9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2097200" name="图片 11"/>
          <p:cNvPicPr>
            <a:picLocks noChangeAspect="1"/>
          </p:cNvPicPr>
          <p:nvPr/>
        </p:nvPicPr>
        <p:blipFill>
          <a:blip r:embed="rId5"/>
          <a:srcRect l="25720" t="17295" r="25280" b="22561"/>
          <a:stretch>
            <a:fillRect/>
          </a:stretch>
        </p:blipFill>
        <p:spPr>
          <a:xfrm>
            <a:off x="8455604" y="1022586"/>
            <a:ext cx="1512355" cy="1038367"/>
          </a:xfrm>
          <a:prstGeom prst="rect">
            <a:avLst/>
          </a:prstGeom>
        </p:spPr>
      </p:pic>
      <p:pic>
        <p:nvPicPr>
          <p:cNvPr id="2097201" name="图片 13"/>
          <p:cNvPicPr>
            <a:picLocks noChangeAspect="1"/>
          </p:cNvPicPr>
          <p:nvPr/>
        </p:nvPicPr>
        <p:blipFill>
          <a:blip r:embed="rId6"/>
          <a:srcRect l="38141" t="33916" r="37058" b="22487"/>
          <a:stretch>
            <a:fillRect/>
          </a:stretch>
        </p:blipFill>
        <p:spPr>
          <a:xfrm>
            <a:off x="4663300" y="-2725"/>
            <a:ext cx="835800" cy="827093"/>
          </a:xfrm>
          <a:prstGeom prst="rect">
            <a:avLst/>
          </a:prstGeom>
        </p:spPr>
      </p:pic>
      <p:pic>
        <p:nvPicPr>
          <p:cNvPr id="2097202" name="图片 22" descr="图片包含 标志, 挂, 侧面, 街道"/>
          <p:cNvPicPr>
            <a:picLocks noChangeAspect="1"/>
          </p:cNvPicPr>
          <p:nvPr/>
        </p:nvPicPr>
        <p:blipFill>
          <a:blip r:embed="rId7"/>
          <a:srcRect t="20707" b="21196"/>
          <a:stretch>
            <a:fillRect/>
          </a:stretch>
        </p:blipFill>
        <p:spPr>
          <a:xfrm>
            <a:off x="6834156" y="103981"/>
            <a:ext cx="1621448" cy="806450"/>
          </a:xfrm>
          <a:prstGeom prst="rect">
            <a:avLst/>
          </a:prstGeom>
        </p:spPr>
      </p:pic>
      <p:pic>
        <p:nvPicPr>
          <p:cNvPr id="2097203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8356" y="3803712"/>
            <a:ext cx="1951730" cy="1095655"/>
          </a:xfrm>
          <a:prstGeom prst="rect">
            <a:avLst/>
          </a:prstGeom>
        </p:spPr>
      </p:pic>
      <p:pic>
        <p:nvPicPr>
          <p:cNvPr id="2097204" name="图片 29"/>
          <p:cNvPicPr>
            <a:picLocks noChangeAspect="1"/>
          </p:cNvPicPr>
          <p:nvPr/>
        </p:nvPicPr>
        <p:blipFill>
          <a:blip r:embed="rId9"/>
          <a:srcRect t="14349"/>
          <a:stretch>
            <a:fillRect/>
          </a:stretch>
        </p:blipFill>
        <p:spPr>
          <a:xfrm>
            <a:off x="3919062" y="6051550"/>
            <a:ext cx="1684927" cy="816288"/>
          </a:xfrm>
          <a:prstGeom prst="rect">
            <a:avLst/>
          </a:prstGeom>
        </p:spPr>
      </p:pic>
      <p:pic>
        <p:nvPicPr>
          <p:cNvPr id="2097205" name="图片 31"/>
          <p:cNvPicPr>
            <a:picLocks noChangeAspect="1"/>
          </p:cNvPicPr>
          <p:nvPr/>
        </p:nvPicPr>
        <p:blipFill>
          <a:blip r:embed="rId10"/>
          <a:srcRect l="22929" t="22664" r="23805" b="21306"/>
          <a:stretch>
            <a:fillRect/>
          </a:stretch>
        </p:blipFill>
        <p:spPr>
          <a:xfrm>
            <a:off x="1835239" y="5509188"/>
            <a:ext cx="1838372" cy="1084723"/>
          </a:xfrm>
          <a:prstGeom prst="rect">
            <a:avLst/>
          </a:prstGeom>
        </p:spPr>
      </p:pic>
      <p:pic>
        <p:nvPicPr>
          <p:cNvPr id="2097206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825" y="2684529"/>
            <a:ext cx="2285077" cy="1288604"/>
          </a:xfrm>
          <a:prstGeom prst="rect">
            <a:avLst/>
          </a:prstGeom>
        </p:spPr>
      </p:pic>
      <p:pic>
        <p:nvPicPr>
          <p:cNvPr id="2097207" name="图片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771" y="1713424"/>
            <a:ext cx="2015801" cy="1128471"/>
          </a:xfrm>
          <a:prstGeom prst="rect">
            <a:avLst/>
          </a:prstGeom>
        </p:spPr>
      </p:pic>
      <p:pic>
        <p:nvPicPr>
          <p:cNvPr id="2097208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2168" y="75784"/>
            <a:ext cx="2287674" cy="1288604"/>
          </a:xfrm>
          <a:prstGeom prst="rect">
            <a:avLst/>
          </a:prstGeom>
        </p:spPr>
      </p:pic>
      <p:pic>
        <p:nvPicPr>
          <p:cNvPr id="2097209" name="图片 51"/>
          <p:cNvPicPr>
            <a:picLocks noChangeAspect="1"/>
          </p:cNvPicPr>
          <p:nvPr/>
        </p:nvPicPr>
        <p:blipFill>
          <a:blip r:embed="rId14"/>
          <a:srcRect l="42126" t="38219" r="12690" b="38188"/>
          <a:stretch>
            <a:fillRect/>
          </a:stretch>
        </p:blipFill>
        <p:spPr>
          <a:xfrm>
            <a:off x="8929316" y="2455663"/>
            <a:ext cx="1745428" cy="538590"/>
          </a:xfrm>
          <a:prstGeom prst="rect">
            <a:avLst/>
          </a:prstGeom>
        </p:spPr>
      </p:pic>
      <p:pic>
        <p:nvPicPr>
          <p:cNvPr id="2097210" name="图片 47"/>
          <p:cNvPicPr>
            <a:picLocks noChangeAspect="1"/>
          </p:cNvPicPr>
          <p:nvPr/>
        </p:nvPicPr>
        <p:blipFill>
          <a:blip r:embed="rId15"/>
          <a:srcRect r="13555"/>
          <a:stretch>
            <a:fillRect/>
          </a:stretch>
        </p:blipFill>
        <p:spPr>
          <a:xfrm>
            <a:off x="10488665" y="2332745"/>
            <a:ext cx="1666417" cy="721544"/>
          </a:xfrm>
          <a:prstGeom prst="rect">
            <a:avLst/>
          </a:prstGeom>
        </p:spPr>
      </p:pic>
      <p:pic>
        <p:nvPicPr>
          <p:cNvPr id="2097211" name="图片 56"/>
          <p:cNvPicPr>
            <a:picLocks noChangeAspect="1"/>
          </p:cNvPicPr>
          <p:nvPr/>
        </p:nvPicPr>
        <p:blipFill>
          <a:blip r:embed="rId16"/>
          <a:srcRect l="20344" t="15389" r="19411" b="17748"/>
          <a:stretch>
            <a:fillRect/>
          </a:stretch>
        </p:blipFill>
        <p:spPr>
          <a:xfrm>
            <a:off x="7644880" y="5542000"/>
            <a:ext cx="2102123" cy="1306893"/>
          </a:xfrm>
          <a:prstGeom prst="rect">
            <a:avLst/>
          </a:prstGeom>
        </p:spPr>
      </p:pic>
      <p:pic>
        <p:nvPicPr>
          <p:cNvPr id="2097212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2955" y="4784169"/>
            <a:ext cx="1662490" cy="935882"/>
          </a:xfrm>
          <a:prstGeom prst="rect">
            <a:avLst/>
          </a:prstGeom>
        </p:spPr>
      </p:pic>
      <p:pic>
        <p:nvPicPr>
          <p:cNvPr id="2097213" name="图片 8"/>
          <p:cNvPicPr>
            <a:picLocks noChangeAspect="1"/>
          </p:cNvPicPr>
          <p:nvPr/>
        </p:nvPicPr>
        <p:blipFill>
          <a:blip r:embed="rId18"/>
          <a:srcRect l="37134" t="17292" r="33158" b="41550"/>
          <a:stretch>
            <a:fillRect/>
          </a:stretch>
        </p:blipFill>
        <p:spPr>
          <a:xfrm>
            <a:off x="8798356" y="4888280"/>
            <a:ext cx="1389290" cy="1081825"/>
          </a:xfrm>
          <a:prstGeom prst="rect">
            <a:avLst/>
          </a:prstGeom>
        </p:spPr>
      </p:pic>
      <p:pic>
        <p:nvPicPr>
          <p:cNvPr id="2097214" name="图片 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5052" y="4019239"/>
            <a:ext cx="1534945" cy="869041"/>
          </a:xfrm>
          <a:prstGeom prst="rect">
            <a:avLst/>
          </a:prstGeom>
        </p:spPr>
      </p:pic>
      <p:pic>
        <p:nvPicPr>
          <p:cNvPr id="2097215" name="图片 62" descr="图片包含 草, 游戏机, 灯光, 停止  AI 生成的内容可能不正确。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23564" y="3102608"/>
            <a:ext cx="2164046" cy="9068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0" name="标题 1"/>
          <p:cNvSpPr txBox="1"/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遇到问题</a:t>
            </a:r>
            <a:r>
              <a:rPr lang="en-US" altLang="zh-CN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en-US" altLang="zh-CN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系统冲突类问题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1" name="文本框 6"/>
          <p:cNvSpPr txBox="1"/>
          <p:nvPr/>
        </p:nvSpPr>
        <p:spPr>
          <a:xfrm>
            <a:off x="482120" y="1269176"/>
            <a:ext cx="815960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 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：坐标系统冲突（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OpenGL vs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瓦片坐标）</a:t>
            </a:r>
          </a:p>
          <a:p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-apple-system"/>
                <a:ea typeface="微软雅黑" panose="020B0503020204020204" pitchFamily="34" charset="-122"/>
              </a:rPr>
              <a:t>现象</a:t>
            </a:r>
            <a:r>
              <a:rPr lang="zh-CN" altLang="en-US" sz="20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：</a:t>
            </a:r>
            <a:endParaRPr lang="en-US" altLang="zh-CN" sz="2000" b="1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en-US" altLang="zh-CN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OpenGL </a:t>
            </a:r>
            <a:r>
              <a:rPr lang="zh-CN" altLang="en-US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坐标 </a:t>
            </a:r>
            <a:r>
              <a:rPr lang="en-US" altLang="zh-CN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y </a:t>
            </a:r>
            <a:r>
              <a:rPr lang="zh-CN" altLang="en-US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轴朝上，瓦片坐标 </a:t>
            </a:r>
            <a:r>
              <a:rPr lang="en-US" altLang="zh-CN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y </a:t>
            </a:r>
            <a:r>
              <a:rPr lang="zh-CN" altLang="en-US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轴朝下，导致鼠标点击定位上下相反，边界区域偏差</a:t>
            </a:r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-apple-system"/>
                <a:ea typeface="微软雅黑" panose="020B0503020204020204" pitchFamily="34" charset="-122"/>
              </a:rPr>
              <a:t>解决方案：</a:t>
            </a:r>
            <a:endParaRPr lang="en-US" altLang="zh-CN" sz="2000" b="1">
              <a:solidFill>
                <a:schemeClr val="accent5">
                  <a:lumMod val="75000"/>
                </a:schemeClr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排查定位问题根源，明确坐标系统差异</a:t>
            </a:r>
            <a:endParaRPr lang="en-US" altLang="zh-CN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摒弃简单的镜像翻转，</a:t>
            </a:r>
            <a:r>
              <a:rPr lang="zh-CN" altLang="en-US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实现 </a:t>
            </a:r>
            <a:r>
              <a:rPr lang="en-US" altLang="zh-CN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OpenGL </a:t>
            </a:r>
            <a:r>
              <a:rPr lang="zh-CN" altLang="en-US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坐标到瓦片坐标的正确换算逻辑</a:t>
            </a:r>
          </a:p>
          <a:p>
            <a:r>
              <a:rPr lang="zh-CN" altLang="en-US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从而修复了边界区域定位偏差</a:t>
            </a:r>
            <a:endParaRPr lang="en-US" altLang="zh-CN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</p:txBody>
      </p:sp>
      <p:grpSp>
        <p:nvGrpSpPr>
          <p:cNvPr id="103" name="组合 14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21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21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79099ACB-B0D0-6804-CE3E-E110CA209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70" y="4000393"/>
            <a:ext cx="7373379" cy="15242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6" name="标题 1"/>
          <p:cNvSpPr txBox="1"/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遇到问题</a:t>
            </a:r>
            <a:r>
              <a:rPr lang="en-US" altLang="zh-CN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en-US" altLang="zh-CN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系统冲突类问题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7" name="文本框 6"/>
          <p:cNvSpPr txBox="1"/>
          <p:nvPr/>
        </p:nvSpPr>
        <p:spPr>
          <a:xfrm>
            <a:off x="308255" y="1269176"/>
            <a:ext cx="771439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 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：钓鱼节与天气逻辑冲突</a:t>
            </a:r>
          </a:p>
          <a:p>
            <a:r>
              <a:rPr lang="zh-CN" altLang="en-US" sz="1600" b="1">
                <a:solidFill>
                  <a:schemeClr val="accent5">
                    <a:lumMod val="75000"/>
                  </a:schemeClr>
                </a:solidFill>
                <a:latin typeface="-apple-system"/>
                <a:ea typeface="微软雅黑" panose="020B0503020204020204" pitchFamily="34" charset="-122"/>
              </a:rPr>
              <a:t>现象</a:t>
            </a:r>
            <a:r>
              <a:rPr lang="zh-CN" altLang="en-US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：</a:t>
            </a:r>
            <a:endParaRPr lang="en-US" altLang="zh-CN" sz="1600" b="1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天气固定 </a:t>
            </a:r>
            <a:r>
              <a:rPr lang="en-US" altLang="zh-CN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seed </a:t>
            </a:r>
            <a:r>
              <a:rPr lang="zh-CN" altLang="en-US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计算导致夏季第 </a:t>
            </a:r>
            <a:r>
              <a:rPr lang="en-US" altLang="zh-CN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6 </a:t>
            </a:r>
            <a:r>
              <a:rPr lang="zh-CN" altLang="en-US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天（钓鱼节）可能必下雨，影响节日体验</a:t>
            </a:r>
          </a:p>
          <a:p>
            <a:r>
              <a:rPr lang="zh-CN" altLang="en-US" sz="1600" b="1">
                <a:solidFill>
                  <a:schemeClr val="accent5">
                    <a:lumMod val="75000"/>
                  </a:schemeClr>
                </a:solidFill>
                <a:latin typeface="-apple-system"/>
                <a:ea typeface="微软雅黑" panose="020B0503020204020204" pitchFamily="34" charset="-122"/>
              </a:rPr>
              <a:t>解决方案：</a:t>
            </a:r>
            <a:endParaRPr lang="en-US" altLang="zh-CN" sz="1600" b="1">
              <a:solidFill>
                <a:schemeClr val="accent5">
                  <a:lumMod val="75000"/>
                </a:schemeClr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节日当天强制设置 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ws.isRaining = false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，确保活动不受天气干扰</a:t>
            </a:r>
          </a:p>
          <a:p>
            <a:endParaRPr lang="en-US" altLang="zh-CN" sz="1600" b="1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</p:txBody>
      </p:sp>
      <p:grpSp>
        <p:nvGrpSpPr>
          <p:cNvPr id="107" name="组合 14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21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22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2097221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55" y="2798036"/>
            <a:ext cx="7973538" cy="476316"/>
          </a:xfrm>
          <a:prstGeom prst="rect">
            <a:avLst/>
          </a:prstGeom>
        </p:spPr>
      </p:pic>
      <p:sp>
        <p:nvSpPr>
          <p:cNvPr id="1048718" name="文本框 7"/>
          <p:cNvSpPr txBox="1"/>
          <p:nvPr/>
        </p:nvSpPr>
        <p:spPr>
          <a:xfrm>
            <a:off x="308254" y="3372051"/>
            <a:ext cx="771439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 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：动物与作物跨天结算状态机异常</a:t>
            </a:r>
          </a:p>
          <a:p>
            <a:r>
              <a:rPr lang="zh-CN" altLang="en-US" sz="1600" b="1">
                <a:solidFill>
                  <a:schemeClr val="accent5">
                    <a:lumMod val="75000"/>
                  </a:schemeClr>
                </a:solidFill>
                <a:latin typeface="-apple-system"/>
                <a:ea typeface="微软雅黑" panose="020B0503020204020204" pitchFamily="34" charset="-122"/>
              </a:rPr>
              <a:t>现象</a:t>
            </a:r>
            <a:r>
              <a:rPr lang="zh-CN" altLang="en-US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：</a:t>
            </a:r>
            <a:endParaRPr lang="en-US" altLang="zh-CN" sz="1600" b="1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核心状态（浇水状态、喂食标记、生长阶段等）分散在场景类 </a:t>
            </a:r>
            <a:r>
              <a:rPr lang="en-US" altLang="zh-CN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/ </a:t>
            </a:r>
            <a:r>
              <a:rPr lang="zh-CN" altLang="en-US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局部变量，跨天 </a:t>
            </a:r>
            <a:r>
              <a:rPr lang="en-US" altLang="zh-CN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/ </a:t>
            </a:r>
            <a:r>
              <a:rPr lang="zh-CN" altLang="en-US" sz="1600" b="1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切场景易丢失，导致结算错误</a:t>
            </a:r>
          </a:p>
          <a:p>
            <a:r>
              <a:rPr lang="zh-CN" altLang="en-US" sz="1600" b="1">
                <a:solidFill>
                  <a:schemeClr val="accent5">
                    <a:lumMod val="75000"/>
                  </a:schemeClr>
                </a:solidFill>
                <a:latin typeface="-apple-system"/>
                <a:ea typeface="微软雅黑" panose="020B0503020204020204" pitchFamily="34" charset="-122"/>
              </a:rPr>
              <a:t>解决方案：</a:t>
            </a:r>
            <a:endParaRPr lang="en-US" altLang="zh-CN" sz="1600" b="1">
              <a:solidFill>
                <a:schemeClr val="accent5">
                  <a:lumMod val="75000"/>
                </a:schemeClr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核心运行时状态统一收拢到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WorldState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持久化存储</a:t>
            </a: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由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AnimalSystem/CropSystem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负责日结时的状态读取、更新与写回</a:t>
            </a: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保证跨场景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跨天状态一致性</a:t>
            </a:r>
          </a:p>
          <a:p>
            <a:endParaRPr lang="en-US" altLang="zh-CN" sz="1600" b="1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>
              <a:solidFill>
                <a:srgbClr val="3B3B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</p:txBody>
      </p:sp>
      <p:pic>
        <p:nvPicPr>
          <p:cNvPr id="2097222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08" y="5573731"/>
            <a:ext cx="10498015" cy="943107"/>
          </a:xfrm>
          <a:prstGeom prst="rect">
            <a:avLst/>
          </a:prstGeom>
        </p:spPr>
      </p:pic>
      <p:pic>
        <p:nvPicPr>
          <p:cNvPr id="2097223" name="图片 11" descr="徽标  AI 生成的内容可能不正确。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019" y="4087449"/>
            <a:ext cx="2715004" cy="600159"/>
          </a:xfrm>
          <a:prstGeom prst="rect">
            <a:avLst/>
          </a:prstGeom>
        </p:spPr>
      </p:pic>
      <p:pic>
        <p:nvPicPr>
          <p:cNvPr id="209722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944" y="4717853"/>
            <a:ext cx="3343742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3" name="标题 1"/>
          <p:cNvSpPr txBox="1"/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遇到问题</a:t>
            </a:r>
            <a:r>
              <a:rPr lang="en-US" altLang="zh-CN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en-US" altLang="zh-CN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技术实现类问题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24" name="文本框 6"/>
          <p:cNvSpPr txBox="1"/>
          <p:nvPr/>
        </p:nvSpPr>
        <p:spPr>
          <a:xfrm>
            <a:off x="308255" y="1269176"/>
            <a:ext cx="771439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 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：可放置物品判定与跨场景状态异常</a:t>
            </a:r>
          </a:p>
          <a:p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-apple-system"/>
                <a:ea typeface="微软雅黑" panose="020B0503020204020204" pitchFamily="34" charset="-122"/>
              </a:rPr>
              <a:t>现象</a:t>
            </a:r>
            <a:r>
              <a:rPr lang="zh-CN" altLang="en-US" sz="1600" b="1" dirty="0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放置判定仅检查格子是否为空，导致可放置在门口 </a:t>
            </a:r>
            <a:r>
              <a:rPr lang="en-US" altLang="zh-CN" sz="1600" b="1" dirty="0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/ </a:t>
            </a:r>
            <a:r>
              <a:rPr lang="zh-CN" altLang="en-US" sz="1600" b="1" dirty="0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床上（与碰撞体重叠）；</a:t>
            </a:r>
          </a:p>
          <a:p>
            <a:r>
              <a:rPr lang="zh-CN" altLang="en-US" sz="1600" b="1" dirty="0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场景间状态独立维护，切场景后内容不一致</a:t>
            </a:r>
          </a:p>
          <a:p>
            <a:endParaRPr lang="zh-CN" altLang="en-US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-apple-system"/>
                <a:ea typeface="微软雅黑" panose="020B0503020204020204" pitchFamily="34" charset="-122"/>
              </a:rPr>
              <a:t>解决方案：</a:t>
            </a:r>
            <a:endParaRPr lang="en-US" altLang="zh-CN" sz="1600" b="1" dirty="0">
              <a:solidFill>
                <a:schemeClr val="accent5">
                  <a:lumMod val="75000"/>
                </a:schemeClr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PlaceableItemBase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placeRect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collisionRect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明确几何边界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PlaceableItemSystemBase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中统一校验放置合法性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箱子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熔炉状态集中到对应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 +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WorldState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</p:txBody>
      </p:sp>
      <p:grpSp>
        <p:nvGrpSpPr>
          <p:cNvPr id="111" name="组合 14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22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22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2097227" name="图片 4" descr="文本, 信件  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94" y="4022711"/>
            <a:ext cx="6449325" cy="1800476"/>
          </a:xfrm>
          <a:prstGeom prst="rect">
            <a:avLst/>
          </a:prstGeom>
        </p:spPr>
      </p:pic>
      <p:pic>
        <p:nvPicPr>
          <p:cNvPr id="2097228" name="图片 10" descr="图形用户界面  AI 生成的内容可能不正确。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452" y="3098189"/>
            <a:ext cx="3982006" cy="1219370"/>
          </a:xfrm>
          <a:prstGeom prst="rect">
            <a:avLst/>
          </a:prstGeom>
        </p:spPr>
      </p:pic>
      <p:pic>
        <p:nvPicPr>
          <p:cNvPr id="2097229" name="图片 15" descr="文本  AI 生成的内容可能不正确。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6129" y="4614614"/>
            <a:ext cx="3105583" cy="590632"/>
          </a:xfrm>
          <a:prstGeom prst="rect">
            <a:avLst/>
          </a:prstGeom>
        </p:spPr>
      </p:pic>
      <p:pic>
        <p:nvPicPr>
          <p:cNvPr id="2097230" name="图片 17" descr="文本  AI 生成的内容可能不正确。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897" y="5117755"/>
            <a:ext cx="3096057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9" name="标题 1"/>
          <p:cNvSpPr txBox="1"/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遇到问题</a:t>
            </a:r>
            <a:r>
              <a:rPr lang="en-US" altLang="zh-CN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en-US" altLang="zh-CN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技术实现类问题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0" name="文本框 6"/>
          <p:cNvSpPr txBox="1"/>
          <p:nvPr/>
        </p:nvSpPr>
        <p:spPr>
          <a:xfrm>
            <a:off x="482120" y="1269176"/>
            <a:ext cx="815960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：耕地贴图邻接逻辑错误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-apple-system"/>
                <a:ea typeface="微软雅黑" panose="020B0503020204020204" pitchFamily="34" charset="-122"/>
              </a:rPr>
              <a:t>现象</a:t>
            </a:r>
            <a:r>
              <a:rPr lang="zh-CN" altLang="en-US" sz="2000" b="1" dirty="0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：</a:t>
            </a:r>
            <a:endParaRPr lang="en-US" altLang="zh-CN" sz="20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3B3B3B"/>
                </a:solidFill>
                <a:latin typeface="-apple-system"/>
                <a:ea typeface="微软雅黑" panose="020B0503020204020204" pitchFamily="34" charset="-122"/>
              </a:rPr>
              <a:t>仅按单点状态简单选择贴图，导致相邻耕地边缘破碎、刷新后 “拼图错位”</a:t>
            </a: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-apple-system"/>
                <a:ea typeface="微软雅黑" panose="020B0503020204020204" pitchFamily="34" charset="-122"/>
              </a:rPr>
              <a:t>解决方案：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  <a:latin typeface="-apple-system"/>
              <a:ea typeface="微软雅黑" panose="020B0503020204020204" pitchFamily="34" charset="-122"/>
            </a:endParaRPr>
          </a:p>
          <a:p>
            <a:r>
              <a:rPr lang="zh-CN" altLang="en-US" dirty="0"/>
              <a:t>参考原作实现四向邻接规则枚举（按上下左右是否为耕地匹配子图）</a:t>
            </a:r>
            <a:endParaRPr lang="en-US" altLang="zh-CN" dirty="0"/>
          </a:p>
          <a:p>
            <a:r>
              <a:rPr lang="zh-CN" altLang="en-US" dirty="0"/>
              <a:t>耕地 </a:t>
            </a:r>
            <a:r>
              <a:rPr lang="en-US" altLang="zh-CN" dirty="0"/>
              <a:t>/ </a:t>
            </a:r>
            <a:r>
              <a:rPr lang="zh-CN" altLang="en-US" dirty="0"/>
              <a:t>还原操作时，统一重算周围四格贴图索引</a:t>
            </a:r>
            <a:endParaRPr lang="en-US" altLang="zh-CN" dirty="0"/>
          </a:p>
          <a:p>
            <a:r>
              <a:rPr lang="zh-CN" altLang="en-US" dirty="0"/>
              <a:t>确保连通区域耕地边框连续，最终完美实现了耕地的贴图</a:t>
            </a:r>
          </a:p>
          <a:p>
            <a:endParaRPr lang="en-US" altLang="zh-CN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</p:txBody>
      </p:sp>
      <p:grpSp>
        <p:nvGrpSpPr>
          <p:cNvPr id="115" name="组合 14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23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2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2097233" name="图片 5" descr="电脑游戏的截图  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51" y="3776240"/>
            <a:ext cx="4855345" cy="2741842"/>
          </a:xfrm>
          <a:prstGeom prst="rect">
            <a:avLst/>
          </a:prstGeom>
        </p:spPr>
      </p:pic>
      <p:pic>
        <p:nvPicPr>
          <p:cNvPr id="2097234" name="图片 8" descr="表格  AI 生成的内容可能不正确。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15" y="3667213"/>
            <a:ext cx="4698433" cy="30726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35" name="标题 1"/>
          <p:cNvSpPr txBox="1"/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开发过程中学习到的知识</a:t>
            </a:r>
          </a:p>
        </p:txBody>
      </p:sp>
      <p:sp>
        <p:nvSpPr>
          <p:cNvPr id="1048736" name="文本框 6"/>
          <p:cNvSpPr txBox="1"/>
          <p:nvPr/>
        </p:nvSpPr>
        <p:spPr>
          <a:xfrm>
            <a:off x="482120" y="1108777"/>
            <a:ext cx="5726176" cy="337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一、如何让多人并行更高效、冲突更可控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在项目协作过程中，我们也遇到了不少的提交冲突的情况，为了避免这种情况频繁发生而导致提交效率低下，我们围绕“场景骨架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/UI/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资源”做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模块化分工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，用清晰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减少并行开发的冲突面；接口化协作也进一步提升了各模块的独立性。版本管理上坚持“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小步提交 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可回滚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”，在合并前进行自测与冲突消解，把问题消化在集成阶段而不是发布阶段，从流程上降低返工与回归成本。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4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23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23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标题 1"/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1048591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048592" name="文本框 10"/>
          <p:cNvSpPr txBox="1"/>
          <p:nvPr/>
        </p:nvSpPr>
        <p:spPr>
          <a:xfrm>
            <a:off x="2854642" y="406340"/>
            <a:ext cx="273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星露谷物语类游戏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15"/>
          <p:cNvGrpSpPr/>
          <p:nvPr/>
        </p:nvGrpSpPr>
        <p:grpSpPr>
          <a:xfrm>
            <a:off x="241300" y="4203116"/>
            <a:ext cx="11224986" cy="2523393"/>
            <a:chOff x="6305554" y="3812981"/>
            <a:chExt cx="5600697" cy="3045019"/>
          </a:xfrm>
        </p:grpSpPr>
        <p:pic>
          <p:nvPicPr>
            <p:cNvPr id="2097153" name="图片 12"/>
            <p:cNvPicPr>
              <a:picLocks noChangeAspect="1"/>
            </p:cNvPicPr>
            <p:nvPr/>
          </p:nvPicPr>
          <p:blipFill>
            <a:blip r:embed="rId2"/>
            <a:srcRect r="38365"/>
            <a:stretch>
              <a:fillRect/>
            </a:stretch>
          </p:blipFill>
          <p:spPr>
            <a:xfrm>
              <a:off x="6305554" y="3812981"/>
              <a:ext cx="5600697" cy="3045019"/>
            </a:xfrm>
            <a:prstGeom prst="rect">
              <a:avLst/>
            </a:prstGeom>
          </p:spPr>
        </p:pic>
        <p:sp>
          <p:nvSpPr>
            <p:cNvPr id="1048593" name="文本框 13"/>
            <p:cNvSpPr txBox="1"/>
            <p:nvPr/>
          </p:nvSpPr>
          <p:spPr>
            <a:xfrm>
              <a:off x="6595126" y="4240735"/>
              <a:ext cx="5136517" cy="190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本</a:t>
              </a:r>
              <a:r>
                <a:rPr lang="zh-CN" altLang="en-US" sz="20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项目是一个基于</a:t>
              </a:r>
              <a:r>
                <a:rPr lang="en-US" altLang="zh-CN" sz="20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20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星</a:t>
              </a:r>
              <a:r>
                <a:rPr lang="zh-CN" altLang="en-US" sz="2000" b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露谷物语</a:t>
              </a:r>
              <a:r>
                <a:rPr lang="en-US" altLang="zh-CN" sz="20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20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玩法的模拟经营类游戏，玩家通过种植农作物、养殖动物、与村民互动等日常活动来逐步建设并经营自己的农场。游戏的核心玩法包括</a:t>
              </a:r>
              <a:r>
                <a:rPr lang="zh-CN" altLang="en-US" sz="2000" b="1" dirty="0">
                  <a:solidFill>
                    <a:schemeClr val="accent5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农业、养殖、</a:t>
              </a:r>
              <a:r>
                <a:rPr lang="zh-CN" altLang="en-US" sz="2000" b="1">
                  <a:solidFill>
                    <a:schemeClr val="accent5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钓鱼、挖矿、战斗、社交</a:t>
              </a:r>
              <a:r>
                <a:rPr lang="zh-CN" altLang="en-US" sz="2000" b="1" dirty="0">
                  <a:solidFill>
                    <a:schemeClr val="accent5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、探险、技能升级</a:t>
              </a:r>
              <a:r>
                <a:rPr lang="zh-CN" altLang="en-US" sz="20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等。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594" name="文本框 14"/>
          <p:cNvSpPr txBox="1"/>
          <p:nvPr/>
        </p:nvSpPr>
        <p:spPr>
          <a:xfrm>
            <a:off x="343817" y="1251817"/>
            <a:ext cx="6029551" cy="2326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lang="en-US" altLang="zh-CN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Cocos2d-x</a:t>
            </a:r>
          </a:p>
          <a:p>
            <a:pPr algn="l"/>
            <a:r>
              <a:rPr lang="zh-CN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开发语言</a:t>
            </a:r>
            <a:r>
              <a:rPr lang="en-US" altLang="zh-CN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C++</a:t>
            </a:r>
          </a:p>
          <a:p>
            <a:pPr algn="l"/>
            <a:r>
              <a:rPr lang="zh-CN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VS 2022; Cocos2d-x-3.17.2</a:t>
            </a:r>
          </a:p>
          <a:p>
            <a:pPr algn="l"/>
            <a:r>
              <a:rPr lang="zh-CN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400" b="0" i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Windows</a:t>
            </a:r>
            <a:r>
              <a:rPr lang="zh-CN" altLang="en-US" sz="2400" b="0" i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0" i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Win32</a:t>
            </a:r>
            <a:r>
              <a:rPr lang="zh-CN" altLang="en-US" sz="2400" b="0" i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0" i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1" i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zh-CN" altLang="en-U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模拟经营，角色扮演（</a:t>
            </a:r>
            <a:r>
              <a:rPr lang="en-US" altLang="zh-CN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RPG</a:t>
            </a:r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endParaRPr lang="zh-CN" altLang="en-US" sz="1600" dirty="0"/>
          </a:p>
        </p:txBody>
      </p:sp>
      <p:grpSp>
        <p:nvGrpSpPr>
          <p:cNvPr id="43" name="组合 23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5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55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2097156" name="图片 4" descr="文本, 徽标  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014" y="691103"/>
            <a:ext cx="4655670" cy="33734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41" name="标题 1"/>
          <p:cNvSpPr txBox="1"/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开发过程中学习到的知识</a:t>
            </a:r>
          </a:p>
        </p:txBody>
      </p:sp>
      <p:sp>
        <p:nvSpPr>
          <p:cNvPr id="1048742" name="文本框 6"/>
          <p:cNvSpPr txBox="1"/>
          <p:nvPr/>
        </p:nvSpPr>
        <p:spPr>
          <a:xfrm>
            <a:off x="482120" y="1108777"/>
            <a:ext cx="5726176" cy="374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二、如何让系统可扩展、跨场景稳定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在项目迭代中，我们重点建立了“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数据唯一来源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”的架构思路：用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WorldState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统一承载需要跨天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跨场景持久化的核心状态，减少场景销毁重建带来的状态分叉与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。与此同时，通过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IMapController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地图差异，把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TMX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碰撞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坐标转换等能力封装在地图层，玩法系统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只依赖接口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，从而降低模块耦合。我们也将玩法落地为“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 → 规则结算 → 状态写回 → 可视化反馈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”的流水线，并在迭代中把堆在场景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控制器里的逻辑逐步收敛到单一职责模块，形成可维护的结构。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3" name="组合 14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23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2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47" name="标题 1"/>
          <p:cNvSpPr txBox="1"/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开发过程中学习到的知识</a:t>
            </a:r>
          </a:p>
        </p:txBody>
      </p:sp>
      <p:sp>
        <p:nvSpPr>
          <p:cNvPr id="1048748" name="文本框 6"/>
          <p:cNvSpPr txBox="1"/>
          <p:nvPr/>
        </p:nvSpPr>
        <p:spPr>
          <a:xfrm>
            <a:off x="482120" y="1076286"/>
            <a:ext cx="572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三、采用技巧让功能更稳、更好改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7" name="组合 14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23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24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sp>
        <p:nvSpPr>
          <p:cNvPr id="1048749" name="文本框 4"/>
          <p:cNvSpPr txBox="1"/>
          <p:nvPr/>
        </p:nvSpPr>
        <p:spPr>
          <a:xfrm>
            <a:off x="630228" y="1880875"/>
            <a:ext cx="10027040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我们用事件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回调（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）把“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输入触发 → 系统处理 →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”连成一条清晰的流程，减少模块之间互相硬引用，后续加功能或改逻辑更不容易牵一发而动全身。</a:t>
            </a:r>
            <a:endParaRPr lang="en-AE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存档系统方面，通过版本号区分不同存档格式，在读取时做边界检查，保证老存档也能正常读取，减少“更新后存档坏掉”的风险。</a:t>
            </a:r>
            <a:endParaRPr lang="en-AE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代码实现上</a:t>
            </a:r>
            <a:r>
              <a:rPr lang="en-AE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我们采用了一些现代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的标准做法：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enum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class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让类型更清晰；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智能指针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std::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unique_ptr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/std::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shared_ptr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用来管理资源和对象生命周期，减少内存问题。</a:t>
            </a:r>
            <a:endParaRPr lang="en-AE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同时我们也总结了引擎和坐标相关的关键点</a:t>
            </a:r>
            <a:r>
              <a:rPr lang="en-AE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比如理解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Cocos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的引用计数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节点归属关系，避免重复释放或悬空指针；并理清 </a:t>
            </a: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world/tile/screen </a:t>
            </a:r>
            <a:r>
              <a:rPr lang="zh-CN" alt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三套坐标转换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，保证点选、碰撞和工具命中在不同场景下都一致。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内容占位符 1"/>
          <p:cNvSpPr>
            <a:spLocks noGrp="1"/>
          </p:cNvSpPr>
          <p:nvPr>
            <p:ph sz="quarter" idx="10"/>
          </p:nvPr>
        </p:nvSpPr>
        <p:spPr>
          <a:xfrm>
            <a:off x="1600836" y="3429000"/>
            <a:ext cx="9552791" cy="590550"/>
          </a:xfrm>
        </p:spPr>
        <p:txBody>
          <a:bodyPr/>
          <a:lstStyle/>
          <a:p>
            <a:r>
              <a:rPr kumimoji="1" lang="zh-CN" altLang="en-US" dirty="0"/>
              <a:t>感谢聆听！</a:t>
            </a:r>
          </a:p>
        </p:txBody>
      </p:sp>
      <p:sp>
        <p:nvSpPr>
          <p:cNvPr id="1048758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Thanks for Listening</a:t>
            </a:r>
            <a:endParaRPr kumimoji="1" lang="zh-CN" altLang="en-US" dirty="0"/>
          </a:p>
        </p:txBody>
      </p:sp>
      <p:sp>
        <p:nvSpPr>
          <p:cNvPr id="1048759" name="矩形 4"/>
          <p:cNvSpPr/>
          <p:nvPr/>
        </p:nvSpPr>
        <p:spPr>
          <a:xfrm>
            <a:off x="1624447" y="4663503"/>
            <a:ext cx="9683798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kumimoji="1" lang="zh-CN" altLang="en-US" sz="2000" b="1" spc="14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小组成员：薛飞扬（组长）冯泉睿 阮文涛 张国雄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kumimoji="1" lang="zh-CN" altLang="en-US" sz="2000" b="0" i="0" kern="1200" spc="140" baseline="0" noProof="0" dirty="0">
              <a:solidFill>
                <a:srgbClr val="4571C4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标题 1"/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6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19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5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5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2097159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08" y="943184"/>
            <a:ext cx="4291651" cy="3433321"/>
          </a:xfrm>
          <a:prstGeom prst="rect">
            <a:avLst/>
          </a:prstGeom>
        </p:spPr>
      </p:pic>
      <p:pic>
        <p:nvPicPr>
          <p:cNvPr id="2097160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0" y="943184"/>
            <a:ext cx="4403034" cy="3283491"/>
          </a:xfrm>
          <a:prstGeom prst="rect">
            <a:avLst/>
          </a:prstGeom>
        </p:spPr>
      </p:pic>
      <p:pic>
        <p:nvPicPr>
          <p:cNvPr id="2097161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15" y="4375097"/>
            <a:ext cx="4356232" cy="2482903"/>
          </a:xfrm>
          <a:prstGeom prst="rect">
            <a:avLst/>
          </a:prstGeom>
        </p:spPr>
      </p:pic>
      <p:pic>
        <p:nvPicPr>
          <p:cNvPr id="2097162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0" y="4375097"/>
            <a:ext cx="4692904" cy="23787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75E964D-3218-5952-901C-A6E3677EB72D}"/>
              </a:ext>
            </a:extLst>
          </p:cNvPr>
          <p:cNvSpPr txBox="1"/>
          <p:nvPr/>
        </p:nvSpPr>
        <p:spPr>
          <a:xfrm>
            <a:off x="3467100" y="16230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25%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0775BA-6A7C-46D4-3E21-55C8D283118D}"/>
              </a:ext>
            </a:extLst>
          </p:cNvPr>
          <p:cNvSpPr txBox="1"/>
          <p:nvPr/>
        </p:nvSpPr>
        <p:spPr>
          <a:xfrm>
            <a:off x="3467100" y="519511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25%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5C1B56-5310-4AC5-D8F1-140E4D143A46}"/>
              </a:ext>
            </a:extLst>
          </p:cNvPr>
          <p:cNvSpPr txBox="1"/>
          <p:nvPr/>
        </p:nvSpPr>
        <p:spPr>
          <a:xfrm>
            <a:off x="10052304" y="211357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25%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132B6A-D74B-5792-333B-7B503DE650F8}"/>
              </a:ext>
            </a:extLst>
          </p:cNvPr>
          <p:cNvSpPr txBox="1"/>
          <p:nvPr/>
        </p:nvSpPr>
        <p:spPr>
          <a:xfrm>
            <a:off x="10068104" y="52472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25%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标题 1"/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8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10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63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6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2097165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 b="248"/>
          <a:stretch>
            <a:fillRect/>
          </a:stretch>
        </p:blipFill>
        <p:spPr>
          <a:xfrm>
            <a:off x="1070585" y="946150"/>
            <a:ext cx="9907438" cy="5105400"/>
          </a:xfrm>
          <a:prstGeom prst="rect">
            <a:avLst/>
          </a:prstGeom>
        </p:spPr>
      </p:pic>
      <p:sp>
        <p:nvSpPr>
          <p:cNvPr id="1048819" name="文本框 1048818"/>
          <p:cNvSpPr txBox="1"/>
          <p:nvPr/>
        </p:nvSpPr>
        <p:spPr>
          <a:xfrm>
            <a:off x="4195059" y="6051550"/>
            <a:ext cx="4000000" cy="5486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_#Hans" altLang="en-US" sz="2800" dirty="0">
                <a:solidFill>
                  <a:srgbClr val="000000"/>
                </a:solidFill>
              </a:rPr>
              <a:t>技术架构示意图</a:t>
            </a:r>
            <a:endParaRPr lang="zh-CN-#Han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标题 1"/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1048602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15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69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7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2097171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69" y="1030097"/>
            <a:ext cx="11744631" cy="2398903"/>
          </a:xfrm>
          <a:prstGeom prst="rect">
            <a:avLst/>
          </a:prstGeom>
        </p:spPr>
      </p:pic>
      <p:pic>
        <p:nvPicPr>
          <p:cNvPr id="2097172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89" y="3589147"/>
            <a:ext cx="8901355" cy="29061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标题 1"/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1048604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15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73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7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2097175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1036701"/>
            <a:ext cx="11217392" cy="28769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标题 1"/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1048606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15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7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7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209717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1117355"/>
            <a:ext cx="11243564" cy="2425609"/>
          </a:xfrm>
          <a:prstGeom prst="rect">
            <a:avLst/>
          </a:prstGeom>
        </p:spPr>
      </p:pic>
      <p:pic>
        <p:nvPicPr>
          <p:cNvPr id="2097179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63" y="3790369"/>
            <a:ext cx="5644337" cy="2777168"/>
          </a:xfrm>
          <a:prstGeom prst="rect">
            <a:avLst/>
          </a:prstGeom>
        </p:spPr>
      </p:pic>
      <p:pic>
        <p:nvPicPr>
          <p:cNvPr id="2097180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772" y="3790369"/>
            <a:ext cx="4788220" cy="2777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标题 1"/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1048608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15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81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8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pic>
        <p:nvPicPr>
          <p:cNvPr id="2097183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1090422"/>
            <a:ext cx="10307322" cy="2238018"/>
          </a:xfrm>
          <a:prstGeom prst="rect">
            <a:avLst/>
          </a:prstGeom>
        </p:spPr>
      </p:pic>
      <p:pic>
        <p:nvPicPr>
          <p:cNvPr id="2097184" name="20251228-0944-17.63884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99100" y="3231849"/>
            <a:ext cx="5843270" cy="3282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1" fill="hold"/>
                                        <p:tgtEl>
                                          <p:spTgt spid="2097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9718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71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7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8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标题 1"/>
          <p:cNvSpPr>
            <a:spLocks noGrp="1"/>
          </p:cNvSpPr>
          <p:nvPr>
            <p:ph type="title"/>
          </p:nvPr>
        </p:nvSpPr>
        <p:spPr>
          <a:xfrm>
            <a:off x="234043" y="-5638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Scene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</a:t>
            </a:r>
          </a:p>
        </p:txBody>
      </p:sp>
      <p:sp>
        <p:nvSpPr>
          <p:cNvPr id="1048610" name="矩形 3"/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09718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</p:spPr>
        </p:pic>
        <p:pic>
          <p:nvPicPr>
            <p:cNvPr id="209718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</p:spPr>
        </p:pic>
      </p:grpSp>
      <p:grpSp>
        <p:nvGrpSpPr>
          <p:cNvPr id="60" name="组合 50"/>
          <p:cNvGrpSpPr/>
          <p:nvPr/>
        </p:nvGrpSpPr>
        <p:grpSpPr>
          <a:xfrm>
            <a:off x="1697082" y="1346178"/>
            <a:ext cx="5861957" cy="4811959"/>
            <a:chOff x="234043" y="969590"/>
            <a:chExt cx="6756820" cy="5111545"/>
          </a:xfrm>
        </p:grpSpPr>
        <p:sp>
          <p:nvSpPr>
            <p:cNvPr id="1048611" name="矩形: 圆角 5"/>
            <p:cNvSpPr/>
            <p:nvPr/>
          </p:nvSpPr>
          <p:spPr>
            <a:xfrm>
              <a:off x="234043" y="1832426"/>
              <a:ext cx="1212782" cy="59917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Scene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2" name="矩形: 圆角 7"/>
            <p:cNvSpPr/>
            <p:nvPr/>
          </p:nvSpPr>
          <p:spPr>
            <a:xfrm>
              <a:off x="1771718" y="969590"/>
              <a:ext cx="2492274" cy="5897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SplashScene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3" name="矩形: 圆角 8"/>
            <p:cNvSpPr/>
            <p:nvPr/>
          </p:nvSpPr>
          <p:spPr>
            <a:xfrm>
              <a:off x="1771718" y="1789180"/>
              <a:ext cx="2492274" cy="5897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MainMenuScene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4" name="矩形: 圆角 9"/>
            <p:cNvSpPr/>
            <p:nvPr/>
          </p:nvSpPr>
          <p:spPr>
            <a:xfrm>
              <a:off x="1771718" y="2681283"/>
              <a:ext cx="2492274" cy="5897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SceneBase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28" name="连接符: 曲线 11"/>
            <p:cNvCxnSpPr>
              <a:cxnSpLocks/>
              <a:stCxn id="1048611" idx="3"/>
              <a:endCxn id="1048612" idx="1"/>
            </p:cNvCxnSpPr>
            <p:nvPr/>
          </p:nvCxnSpPr>
          <p:spPr>
            <a:xfrm flipV="1">
              <a:off x="1446825" y="1264442"/>
              <a:ext cx="324893" cy="86757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连接符: 曲线 14"/>
            <p:cNvCxnSpPr>
              <a:cxnSpLocks/>
              <a:stCxn id="1048611" idx="3"/>
              <a:endCxn id="1048613" idx="1"/>
            </p:cNvCxnSpPr>
            <p:nvPr/>
          </p:nvCxnSpPr>
          <p:spPr>
            <a:xfrm flipV="1">
              <a:off x="1446825" y="2084032"/>
              <a:ext cx="324893" cy="4798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连接符: 曲线 16"/>
            <p:cNvCxnSpPr>
              <a:cxnSpLocks/>
              <a:stCxn id="1048611" idx="3"/>
              <a:endCxn id="1048614" idx="1"/>
            </p:cNvCxnSpPr>
            <p:nvPr/>
          </p:nvCxnSpPr>
          <p:spPr>
            <a:xfrm>
              <a:off x="1446825" y="2132013"/>
              <a:ext cx="324893" cy="844122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5" name="矩形: 圆角 17"/>
            <p:cNvSpPr/>
            <p:nvPr/>
          </p:nvSpPr>
          <p:spPr>
            <a:xfrm>
              <a:off x="4722863" y="1991942"/>
              <a:ext cx="2268000" cy="5543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FarmScene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6" name="矩形: 圆角 18"/>
            <p:cNvSpPr/>
            <p:nvPr/>
          </p:nvSpPr>
          <p:spPr>
            <a:xfrm>
              <a:off x="4722863" y="2876498"/>
              <a:ext cx="2268000" cy="5543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RoomScene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7" name="矩形: 圆角 19"/>
            <p:cNvSpPr/>
            <p:nvPr/>
          </p:nvSpPr>
          <p:spPr>
            <a:xfrm>
              <a:off x="4722863" y="3775656"/>
              <a:ext cx="2268000" cy="5543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TownScene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1" name="连接符: 曲线 20"/>
            <p:cNvCxnSpPr>
              <a:cxnSpLocks/>
              <a:stCxn id="1048614" idx="3"/>
              <a:endCxn id="1048615" idx="1"/>
            </p:cNvCxnSpPr>
            <p:nvPr/>
          </p:nvCxnSpPr>
          <p:spPr>
            <a:xfrm flipV="1">
              <a:off x="4263992" y="2269103"/>
              <a:ext cx="458871" cy="7070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2" name="连接符: 曲线 21"/>
            <p:cNvCxnSpPr>
              <a:cxnSpLocks/>
              <a:stCxn id="1048614" idx="3"/>
              <a:endCxn id="1048616" idx="1"/>
            </p:cNvCxnSpPr>
            <p:nvPr/>
          </p:nvCxnSpPr>
          <p:spPr>
            <a:xfrm>
              <a:off x="4263992" y="2976135"/>
              <a:ext cx="458871" cy="17752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连接符: 曲线 27"/>
            <p:cNvCxnSpPr>
              <a:cxnSpLocks/>
              <a:stCxn id="1048614" idx="3"/>
              <a:endCxn id="1048617" idx="1"/>
            </p:cNvCxnSpPr>
            <p:nvPr/>
          </p:nvCxnSpPr>
          <p:spPr>
            <a:xfrm>
              <a:off x="4263992" y="2976135"/>
              <a:ext cx="458871" cy="1076682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8" name="矩形: 圆角 39"/>
            <p:cNvSpPr/>
            <p:nvPr/>
          </p:nvSpPr>
          <p:spPr>
            <a:xfrm>
              <a:off x="4722863" y="4674814"/>
              <a:ext cx="2268000" cy="5543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BeachScene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4" name="连接符: 曲线 40"/>
            <p:cNvCxnSpPr>
              <a:cxnSpLocks/>
              <a:stCxn id="1048614" idx="3"/>
              <a:endCxn id="1048618" idx="1"/>
            </p:cNvCxnSpPr>
            <p:nvPr/>
          </p:nvCxnSpPr>
          <p:spPr>
            <a:xfrm>
              <a:off x="4263992" y="2976135"/>
              <a:ext cx="458871" cy="1975840"/>
            </a:xfrm>
            <a:prstGeom prst="curvedConnector3">
              <a:avLst>
                <a:gd name="adj1" fmla="val 4484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9" name="矩形: 圆角 43"/>
            <p:cNvSpPr/>
            <p:nvPr/>
          </p:nvSpPr>
          <p:spPr>
            <a:xfrm>
              <a:off x="4722863" y="5526813"/>
              <a:ext cx="2268000" cy="5543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MineScene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5" name="连接符: 曲线 44"/>
            <p:cNvCxnSpPr>
              <a:cxnSpLocks/>
              <a:stCxn id="1048614" idx="3"/>
              <a:endCxn id="1048619" idx="1"/>
            </p:cNvCxnSpPr>
            <p:nvPr/>
          </p:nvCxnSpPr>
          <p:spPr>
            <a:xfrm>
              <a:off x="4263992" y="2976135"/>
              <a:ext cx="458871" cy="2827839"/>
            </a:xfrm>
            <a:prstGeom prst="curvedConnector3">
              <a:avLst>
                <a:gd name="adj1" fmla="val 345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1191</Words>
  <Application>Microsoft Office PowerPoint</Application>
  <PresentationFormat>宽屏</PresentationFormat>
  <Paragraphs>185</Paragraphs>
  <Slides>22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-apple-system</vt:lpstr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项目简介</vt:lpstr>
      <vt:lpstr>小组分工</vt:lpstr>
      <vt:lpstr>技术架构</vt:lpstr>
      <vt:lpstr>项目特色&amp;优势</vt:lpstr>
      <vt:lpstr>项目特色&amp;优势</vt:lpstr>
      <vt:lpstr>项目特色&amp;优势</vt:lpstr>
      <vt:lpstr>项目特色&amp;优势</vt:lpstr>
      <vt:lpstr>Scene的设计</vt:lpstr>
      <vt:lpstr>Map的设计</vt:lpstr>
      <vt:lpstr>UI的设计</vt:lpstr>
      <vt:lpstr>典型功能的设计</vt:lpstr>
      <vt:lpstr>基类派生的设计</vt:lpstr>
      <vt:lpstr>核心功能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8618735627866</dc:creator>
  <cp:lastModifiedBy>诗歌剧 东海</cp:lastModifiedBy>
  <cp:revision>8</cp:revision>
  <dcterms:created xsi:type="dcterms:W3CDTF">2024-12-21T09:12:24Z</dcterms:created>
  <dcterms:modified xsi:type="dcterms:W3CDTF">2025-12-28T14:50:00Z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cb728922f6674e5ea49e8ad7a7663e0c</vt:lpwstr>
  </property>
</Properties>
</file>